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6" r:id="rId2"/>
    <p:sldId id="299" r:id="rId3"/>
    <p:sldId id="263" r:id="rId4"/>
    <p:sldId id="259" r:id="rId5"/>
    <p:sldId id="321" r:id="rId6"/>
    <p:sldId id="266" r:id="rId7"/>
    <p:sldId id="265" r:id="rId8"/>
    <p:sldId id="331" r:id="rId9"/>
    <p:sldId id="271" r:id="rId10"/>
    <p:sldId id="323" r:id="rId11"/>
    <p:sldId id="300" r:id="rId12"/>
    <p:sldId id="324" r:id="rId13"/>
    <p:sldId id="326" r:id="rId14"/>
    <p:sldId id="336" r:id="rId15"/>
    <p:sldId id="328" r:id="rId16"/>
    <p:sldId id="329" r:id="rId17"/>
    <p:sldId id="325" r:id="rId18"/>
    <p:sldId id="327" r:id="rId19"/>
    <p:sldId id="273" r:id="rId20"/>
    <p:sldId id="275" r:id="rId21"/>
    <p:sldId id="332" r:id="rId22"/>
    <p:sldId id="281" r:id="rId23"/>
    <p:sldId id="277" r:id="rId24"/>
    <p:sldId id="282" r:id="rId25"/>
    <p:sldId id="283" r:id="rId26"/>
    <p:sldId id="279" r:id="rId27"/>
    <p:sldId id="284" r:id="rId28"/>
    <p:sldId id="285" r:id="rId29"/>
    <p:sldId id="294" r:id="rId30"/>
    <p:sldId id="288" r:id="rId31"/>
    <p:sldId id="303" r:id="rId32"/>
    <p:sldId id="304" r:id="rId33"/>
    <p:sldId id="334" r:id="rId34"/>
    <p:sldId id="335" r:id="rId35"/>
    <p:sldId id="333" r:id="rId36"/>
    <p:sldId id="316" r:id="rId37"/>
    <p:sldId id="306" r:id="rId38"/>
    <p:sldId id="307" r:id="rId39"/>
    <p:sldId id="312" r:id="rId40"/>
    <p:sldId id="314" r:id="rId41"/>
    <p:sldId id="258" r:id="rId42"/>
    <p:sldId id="308" r:id="rId43"/>
    <p:sldId id="315" r:id="rId44"/>
    <p:sldId id="318" r:id="rId45"/>
    <p:sldId id="309" r:id="rId46"/>
    <p:sldId id="317" r:id="rId47"/>
    <p:sldId id="319" r:id="rId48"/>
    <p:sldId id="320" r:id="rId49"/>
    <p:sldId id="337" r:id="rId50"/>
    <p:sldId id="338" r:id="rId51"/>
    <p:sldId id="339" r:id="rId52"/>
    <p:sldId id="343" r:id="rId53"/>
    <p:sldId id="350" r:id="rId54"/>
    <p:sldId id="344" r:id="rId55"/>
    <p:sldId id="345" r:id="rId56"/>
    <p:sldId id="347" r:id="rId57"/>
    <p:sldId id="330" r:id="rId58"/>
    <p:sldId id="346" r:id="rId59"/>
    <p:sldId id="296" r:id="rId60"/>
    <p:sldId id="348" r:id="rId61"/>
    <p:sldId id="352" r:id="rId62"/>
    <p:sldId id="353" r:id="rId63"/>
    <p:sldId id="351" r:id="rId64"/>
    <p:sldId id="354" r:id="rId65"/>
    <p:sldId id="35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1:48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24575,'6'0'0,"0"1"0,0 0 0,0 0 0,-1 1 0,1 0 0,10 4 0,6 2 0,72 22 0,158 44 0,-191-59 0,115 45 0,74 35 0,-148-60 0,146 73 0,-87-18 0,237 174 0,-240-157 0,12 8 0,102 84 0,-109-82 0,-135-96 0,-1 2 0,36 39 0,39 60 0,-88-104 0,91 97 0,9 12 0,128 226 0,-175-249 0,221 397 0,-42 20 0,-100-234 0,-112-220 0,28 78 0,15 73 0,-56-155 0,197 698 0,-206-714 0,28 84 0,82 186 0,-99-255 0,-3 0 0,23 129 0,-6-23 0,-15-96 0,43 94 0,-11-34 0,10 27 0,7-3 0,95 151 0,-149-277 0,142 247 0,-24 11 0,-77-155 0,-30-72 0,32 102 0,-49-125 0,3 6 0,-3 0 0,-1 1 0,5 71 0,-13 261 0,-5-188 0,2-148 0,-2 0 0,-3 0 0,-10 44 0,-41 119 0,46-167 0,-135 338 0,99-266 0,15-32 0,-4-2 0,-3-1 0,-3-2 0,-3-2 0,-94 111 0,126-166 0,-220 231 0,193-209 0,-1-2 0,-1-2 0,-2-2 0,-62 32 0,82-51 0,0-2 0,-1 0 0,-48 10 0,-80 5 0,134-23 0,0 2 0,0 0 0,1 1 0,0 1 0,-1 1 0,-19 10 0,35-16 0,-3 3 0,-1-1 0,1 0 0,-1-1 0,-10 3 0,15-4 0,0-1 0,0 0 0,1 0 0,-1 0 0,0 0 0,0 0 0,0 0 0,0 0 0,0 0 0,1-1 0,-1 1 0,0-1 0,0 1 0,1-1 0,-1 0 0,0 0 0,1 0 0,-1 0 0,0 0 0,1 0 0,0 0 0,-1 0 0,-1-3 0,-3-5-33,1 0 0,0 0 0,1-1-1,0 1 1,1-1 0,0 0 0,-3-17-1,1 6-1065,-14-58-5727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1:5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24575,'216'-9'0,"-187"6"0,-1-1 0,1-2 0,-1-1 0,-1-1 0,41-18 0,-37 14 0,0 1 0,1 2 0,0 1 0,1 2 0,42-3 0,-72 8 0,0 1 0,1-1 0,-1 1 0,0 0 0,1 0 0,-1 1 0,0-1 0,1 0 0,-1 1 0,0 0 0,0 0 0,0 0 0,6 3 0,-7-3 0,-1 1 0,1-1 0,-1 1 0,1 0 0,-1-1 0,0 1 0,0 0 0,0 0 0,0 0 0,0 0 0,0 0 0,0 0 0,-1 0 0,1 1 0,-1-1 0,1 0 0,-1 0 0,0 0 0,0 1 0,0-1 0,-1 3 0,1 7 0,-2-1 0,1 1 0,-1-1 0,-1 0 0,0 1 0,-1-1 0,0-1 0,-7 13 0,-8 12 0,-24 33 0,20-33 0,-20 30 0,-78 136 0,89-144-285,-39 54 0,56-90-510,-3 7-6031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24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24575,'-1'0'0,"0"1"0,0-1 0,0 0 0,0 1 0,0-1 0,1 1 0,-1-1 0,0 1 0,0 0 0,0-1 0,1 1 0,-1 0 0,0-1 0,1 1 0,-1 0 0,0 0 0,1 0 0,-1 0 0,1-1 0,-1 1 0,1 0 0,0 0 0,-1 0 0,1 0 0,0 0 0,0 0 0,0 2 0,-5 33 0,4-30 0,1 7 0,0 0 0,0 0 0,2 0 0,-1 0 0,2 0 0,0-1 0,0 1 0,1-1 0,0 1 0,1-1 0,1-1 0,0 1 0,1-1 0,0 0 0,0 0 0,1-1 0,0 0 0,1 0 0,1-1 0,-1 0 0,1-1 0,1 0 0,-1-1 0,1 0 0,1 0 0,-1-1 0,1-1 0,14 5 0,153 42 0,37 21 0,-181-63 0,1-1 0,1-2 0,0-1 0,0-2 0,42-1 0,189-17 0,-183 7 0,-15 4 0,-35 2 0,-1-1 0,1-2 0,53-13 0,-69 12 0,26-7 0,0-3 0,-2-1 0,80-41 0,-47 12 0,163-68 0,-229 109-195,0 1 0,-1-2 0,1 1 0,-1-1 0,0-1 0,14-11 0,-7 1-6631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25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24575,'7'6'0,"0"0"0,0-1 0,0 0 0,1 0 0,0 0 0,0-1 0,11 4 0,63 17 0,-51-16 0,5 0 0,0-1 0,1-2 0,0-2 0,0-1 0,0-1 0,60-7 0,-83 3 0,-1-1 0,21-6 0,-23 5 0,0 1 0,1 0 0,17-2 0,-28 5 0,0 0 0,1 0 0,-1 0 0,0 0 0,0 0 0,0 1 0,0-1 0,0 0 0,0 1 0,0-1 0,0 0 0,0 1 0,0-1 0,0 1 0,0 0 0,-1-1 0,1 1 0,0 0 0,0-1 0,0 1 0,-1 0 0,1 0 0,0 0 0,-1 0 0,1 0 0,-1-1 0,1 1 0,-1 0 0,1 0 0,-1 0 0,0 1 0,0-1 0,1 0 0,-1 0 0,0 0 0,0 0 0,0 2 0,0 4 0,0 0 0,0 1 0,-1-1 0,-2 10 0,-4 13 0,-1-1 0,-17 38 0,12-34 0,-12 48 0,16-36-455,3 1 0,-2 72 0,8-79-6371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26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24575,'0'33'0,"7"53"0,-5-73 0,1-1 0,0 1 0,1 0 0,0-1 0,1 0 0,1 0 0,7 13 0,-1-5 0,2 0 0,0 0 0,1-2 0,0 0 0,2 0 0,0-2 0,21 16 0,5-3 0,2-2 0,1-2 0,1-2 0,0-2 0,2-2 0,1-2 0,0-2 0,77 11 0,0-8 0,2-7 0,168-6 0,-124-5 0,170-6 0,-301 3-136,-1-1-1,0-2 1,0-3-1,0-1 1,-1-1-1,-1-3 1,0-1-1,-1-1 0,47-29 1,-53 24-6690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2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24575,'253'7'0,"-192"-2"0,0 3 0,64 17 0,-123-25 0,11 3 0,-1 1 0,1 0 0,0 1 0,15 8 0,-26-12 0,0 0 0,0 0 0,0 0 0,0 1 0,0-1 0,0 1 0,0-1 0,-1 1 0,1 0 0,0 0 0,-1 0 0,1 0 0,-1 0 0,0 0 0,0 0 0,0 0 0,0 0 0,0 1 0,0-1 0,-1 0 0,1 1 0,-1-1 0,1 0 0,-1 1 0,0-1 0,0 1 0,0-1 0,0 1 0,-1-1 0,0 4 0,-6 14 0,-1 0 0,-1-1 0,-1-1 0,-1 1 0,0-2 0,-15 18 0,8-10 0,-39 53-682,-73 75-1,98-119-6143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3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31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32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5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24575,'0'9'0,"0"7"0,0 10 0,0 5 0,0 11 0,0 2 0,0-1 0,0 0 0,0-2 0,0 0 0,14 3 0,4-2 0,-2-4 0,-2-4 0,-4-2 0,-4-8-8191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57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24575,'4'0'0,"7"0"0,5 9 0,13 11 0,2 8 0,1-2 0,-2 0 0,4 4 0,0 1 0,-1-5 0,-2-1 0,-2-2 0,-1-4 0,-1-5 0,-5-5-8191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1:49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24575,'0'5'0,"0"15"0,0 23 0,0 19 0,0 13 0,0 31 0,0 16 0,0 6 0,0 0 0,0-12 0,4 3 0,3-11 0,3-13 0,6-4 0,4-9 0,-1-18-8191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3:5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24575,'-13'5'0,"-10"10"0,-4 2 0,-3 4 0,5 2 0,1 1 0,0 2 0,1 0 0,3 1 0,1 0 0,4-1 0,0 1 0,2-1 0,-1 1 0,2-1 0,3-4-8191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00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24575,'-4'23'0,"-7"15"0,0 11 0,1 1 0,2 1 0,3 1 0,2-4 0,1-5 0,2-7 0,0 5 0,1 0 0,-1 1 0,0-1 0,1-4 0,-1-7-8191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02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24575,'13'0'0,"0"1"0,0 1 0,0 1 0,0-1 0,0 2 0,-1 0 0,1 0 0,-1 2 0,19 10 0,-24-13 0,0 1 0,0 1 0,-1 0 0,1 0 0,-1 0 0,-1 0 0,1 1 0,-1 0 0,0 0 0,0 1 0,0-1 0,-1 1 0,0 0 0,-1 0 0,0 1 0,5 14 0,-2 3 0,-2 1 0,0 0 0,0 33 0,-4-51 0,-1 0 0,0 0 0,0 0 0,0-1 0,-1 1 0,0 0 0,0-1 0,-1 1 0,0-1 0,-1 0 0,0 0 0,0 0 0,0 0 0,0-1 0,-7 7 0,0-2 0,-1 0 0,0 0 0,-1-2 0,0 1 0,-1-2 0,0 1 0,0-2 0,-1 0 0,0-1 0,0 0 0,0-1 0,-1-1 0,-16 2 0,7 2 0,22-5 0,18-3 0,213-34 0,-187 28 0,62-17 0,-23 4 0,-33 9-1365,-6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0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1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24575,'43'3'0,"0"2"0,0 1 0,-1 3 0,49 15 0,-45-11 0,584 122 0,-410-109 0,408-6 0,-593-21 0,0-1 0,-1-2 0,0-1 0,0-2 0,42-14 0,-62 15 0,0 0 0,-1-1 0,0-1 0,0 0 0,0-1 0,20-18 0,60-71 0,-6 6 0,-72 78-455,-1-1 0,14-16 0,-4-2-6371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12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24575,'518'0'0,"-509"0"0,0 0 0,0 0 0,1 1 0,-1 0 0,15 5 0,-21-5 0,0 0 0,-1 0 0,1 1 0,0-1 0,-1 1 0,1-1 0,-1 1 0,0 0 0,0 0 0,0 0 0,0 0 0,0 1 0,0-1 0,0 0 0,-1 1 0,1-1 0,-1 1 0,0 0 0,0-1 0,0 1 0,0 0 0,1 4 0,2 23 0,0 1 0,-3 0 0,0 0 0,-7 58 0,1-17 0,2 86-1365,3-136-5461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2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0 545 24575,'3'-1'0,"0"0"0,0 0 0,0 0 0,0 0 0,0 0 0,0-1 0,-1 1 0,1-1 0,-1 0 0,5-3 0,7-5 0,99-51 0,35-22 0,-125 68 0,0-1 0,-1-2 0,-1 1 0,21-25 0,-17 17 0,1 1 0,32-22 0,-34 28 0,-1 0 0,-1-2 0,34-39 0,-34 30-1365,-4 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4:29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24575,'7'0'0,"0"-1"0,0 0 0,-1-1 0,1 0 0,10-3 0,11-4 0,38-4 0,1 4 0,0 2 0,102 3 0,-129 2 0,-29 1 0,1 0 0,-1 1 0,0 0 0,0 1 0,12 2 0,-20-2 0,0-1 0,0 1 0,0 1 0,0-1 0,0 0 0,0 1 0,0 0 0,-1-1 0,1 1 0,-1 0 0,1 0 0,-1 1 0,0-1 0,1 0 0,-1 1 0,-1-1 0,1 1 0,0 0 0,-1 0 0,1-1 0,-1 1 0,2 4 0,1 11 0,0-1 0,-1 1 0,-1 0 0,-1 0 0,0 0 0,-3 26 0,1-19 0,1-1 0,5 42 0,4 1-455,-3 0 0,-4 77 0,-3-109-6371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1:14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558 912 24575,'-35'0'0,"0"-2"0,0-1 0,1-2 0,-66-18 0,82 17 0,0 0 0,0-2 0,0 0 0,1-1 0,0-1 0,1 0 0,0-1 0,0-1 0,2-1 0,-20-19 0,19 15 0,1 0 0,1 0 0,0-2 0,1 1 0,1-1 0,-10-25 0,17 34 0,1 1 0,0-1 0,1 0 0,0 0 0,1 1 0,-1-1 0,2-1 0,0 1 0,0 0 0,1 0 0,0 0 0,0 0 0,1 0 0,1 1 0,6-20 0,-4 21 0,-1 0 0,1 0 0,0 0 0,0 1 0,1 0 0,0 0 0,1 0 0,-1 0 0,1 1 0,1 1 0,-1-1 0,1 1 0,10-5 0,12-6 0,1 3 0,40-13 0,117-34 0,88-31 0,-254 82 0,-1 2 0,2 0 0,-1 2 0,1 0 0,-1 2 0,39-2 0,-32 5 0,7 0 0,0-1 0,-1-2 0,59-11 0,-86 11 0,58-15 0,1 3 0,97-9 0,245 23 0,-390 1 0,0 2 0,1 0 0,-1 1 0,36 11 0,-50-12 0,1 0 0,-1 1 0,1-1 0,-1 1 0,0 0 0,0 1 0,-1-1 0,1 1 0,-1 0 0,0 0 0,1 0 0,-2 0 0,1 1 0,0 0 0,-1 0 0,0 0 0,0 0 0,-1 0 0,1 1 0,2 8 0,0 16 0,0 1 0,-2-1 0,-2 0 0,0 1 0,-5 32 0,2-3 0,1-31 0,1 16 0,-2 0 0,-10 52 0,9-83 0,0 0 0,-1 0 0,-1 0 0,0-1 0,-1 0 0,0 0 0,-1 0 0,-1 0 0,0-1 0,-18 20 0,4-10 0,-1-1 0,-2-2 0,1 0 0,-2-2 0,-1 0 0,0-2 0,0-1 0,-2-1 0,0-2 0,-44 12 0,-2-4 0,-1-4 0,0-4 0,-79 3 0,-317-10 0,260-6 0,159 2-1365,10 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5:45:07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766 7942 24575,'-4'-1'0,"1"1"0,-1-1 0,1 1 0,-1-1 0,1 0 0,-1 0 0,1-1 0,0 1 0,-1-1 0,1 0 0,0 1 0,0-1 0,0-1 0,0 1 0,1 0 0,-1-1 0,1 1 0,-3-4 0,-5-8 0,0 1 0,-13-27 0,14 23 0,-201-445 0,176 378 0,-6-12 0,-144-405 0,131 322 0,-22-81 0,58 187 0,-12-120 0,20-319 0,11 354 0,-1-631 35,2-107-209,57-313-501,-54 1119 616,68-491-153,42 9 229,-101 506-17,77-361 0,-83 379 147,2 0 0,2 1-1,2 1 1,2 0 0,3 2 0,35-63-1,-45 93-141,-1 2 0,2-1 0,0 1 0,1 1 0,0 0 0,0 0 0,1 1 0,0 1 0,21-11 0,14-4-8,76-26 0,-54 23 0,-30 11 3,1 2 0,42-9 0,-58 18 0,0 1 0,0 2 0,0 0 0,46 3 0,-63 0 0,0 0 0,0 0 0,-1 1 0,1-1 0,0 2 0,-1-1 0,0 1 0,1 0 0,-1 1 0,-1 0 0,1 0 0,0 0 0,-1 1 0,0 0 0,0 0 0,0 1 0,-1-1 0,0 1 0,0 0 0,0 1 0,-1-1 0,0 1 0,0 0 0,-1 0 0,3 9 0,8 28 0,-2 1 0,10 82 0,-14-73 0,48 556-370,-50 7-79,-6-517 436,-6 732-1373,-34 1-499,-97 308 1551,-10-223-567,99-571 1267,-5 653 1,53-942 501,-2 1 0,-3 0 1,-24 114-1,15-120-1443,3-13-5909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1:5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0 144 24575,'5'-7'0,"-1"0"0,1 0 0,0 1 0,1 0 0,-1 0 0,13-10 0,-1 3 0,26-16 0,-30 22 0,1 0 0,0 2 0,0-1 0,0 1 0,1 1 0,-1 1 0,1 0 0,22-1 0,15 2 0,59 4 0,-32 1 0,-70-3 0,1 0 0,-1 1 0,0 0 0,12 3 0,-17-3 0,0 0 0,-1 1 0,1 0 0,-1-1 0,1 1 0,-1 1 0,0-1 0,0 0 0,0 1 0,0-1 0,0 1 0,-1 0 0,3 4 0,2 3 0,0 1 0,-1 0 0,0 0 0,-1 1 0,0 0 0,-1 0 0,0 0 0,3 24 0,-2 1 0,1 65 0,-6-86 0,-1 0 0,0-1 0,-1 1 0,-1 0 0,0-1 0,-1 0 0,-7 18 0,8-26 0,0 0 0,0-1 0,-1 1 0,0-1 0,0 0 0,0 0 0,0-1 0,-1 1 0,0-1 0,-1 0 0,1 0 0,-1-1 0,1 0 0,-2 0 0,1 0 0,0 0 0,-13 4 0,-23 5 0,24-8 0,-1 1 0,-30 14 0,43-17 0,-1 0 0,0 1 0,0 0 0,0 0 0,0 0 0,1 1 0,0 0 0,0 0 0,0 1 0,-8 9 0,14-14 0,-1-1 0,0 1 0,1 0 0,-1 0 0,1 0 0,-1 0 0,1 1 0,0-1 0,-1 0 0,1 0 0,0 0 0,0 0 0,0 0 0,0 0 0,-1 1 0,2-1 0,-1 0 0,0 0 0,0 0 0,0 0 0,0 0 0,1 0 0,-1 0 0,1 0 0,-1 1 0,1-1 0,-1 0 0,1 0 0,-1-1 0,1 1 0,0 0 0,0 0 0,-1 0 0,1 0 0,0-1 0,0 1 0,2 1 0,2 1 0,0 0 0,1-1 0,-1 1 0,1-1 0,-1 0 0,12 1 0,47 6 0,0-2 0,119-5 0,-116-3 0,27 1-1365,-17-1-5461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5:45:1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448 0 24575,'-2'2'0,"-1"-1"0,1 1 0,0-1 0,0 1 0,0 0 0,0 0 0,0 0 0,0 0 0,0 1 0,1-1 0,-1 0 0,1 1 0,0-1 0,-2 3 0,-11 41 0,11-36 0,-16 69 0,-10 93 0,4 85 0,11-96 0,-12 199 0,1-20 0,-3 213 0,29 6 0,1-229 0,-2 994 0,-2-1258 0,-18 110 0,-27 62 0,2-9 0,-68 699 0,101-137 0,15-517 0,-4-105 0,12 305 0,-8-449 0,1 0 0,2 0 0,15 44 0,38 69 0,-15-37 0,98 198 0,-80-202 0,-43-71 0,-2 0 0,22 45 0,-30-52 0,2-1 0,0 1 0,1-2 0,22 26 0,63 59 0,-93-99 0,62 56 0,15 17 0,-76-71 0,1 1 0,1-1 0,-1-1 0,1 1 0,-1-1 0,1 0 0,0-1 0,1 1 0,-1-2 0,1 1 0,-1-1 0,1 0 0,0 0 0,8 0 0,14 1 0,1-2 0,41-4 0,-24 1 0,-23 2 0,-2 0 0,0-1 0,39-6 0,-53 5 0,-1-1 0,0 1 0,0-1 0,0 0 0,0-1 0,-1 0 0,1 0 0,-1-1 0,0 0 0,-1 0 0,8-7 0,8-10 0,0-1 0,-1-1 0,21-32 0,-34 43 0,0 0 0,-1 0 0,-1-1 0,0 0 0,-1 0 0,0 0 0,-1-1 0,-1 1 0,2-20 0,-1 2 0,16-57 0,-12 59 0,-1 0 0,5-55 0,-9-432 0,-5 267 0,3 49 0,-17-451 0,-43 251 0,-34-167 0,47 245 0,23 171 0,-3-181 0,24-513 0,5 396 0,-4-603 0,-11 735 0,0 73 0,10 122 0,-20-281 0,11 321 0,4 15 0,-4 0 0,-23-78 0,14 79 0,-13-42 0,27 94 0,-1 0 0,0 0 0,-1 0 0,-17-23 0,-89-99 0,55 67 0,48 56 0,-1 2 0,0 0 0,0 0 0,-1 1 0,-19-12 0,23 17 0,0 1 0,-1 1 0,0-1 0,0 2 0,0-1 0,0 1 0,-1 1 0,1 0 0,-17-1 0,-35 2-1365,33 2-5461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9:18:2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24575,'13'-1'0,"-1"0"0,1-1 0,-1 0 0,0-1 0,16-6 0,28-7 0,5 6 0,101-4 0,64 13 0,-122 2 0,876 1 0,-949-3 0,58-11 0,-55 6 0,36-1 0,438 4 0,-259 5 0,-122 0 0,144-4 0,-137-12 0,26 0 0,536 12 0,-330 4 0,301-2 0,-646 1 97,1 2 0,36 7 0,7 2-1753,-41-10-5170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9:18:27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24575,'0'586'-1365,"0"-553"-5461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09:18:29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24575,'4266'0'0,"-4064"14"0,-36 0 0,116-13 0,-168-2 0,-108 1 0,1 0 0,0 1 0,0-1 0,0 1 0,-1 1 0,1-1 0,0 1 0,-1 0 0,12 6 0,-13-5 0,0 0 0,-1 1 0,0-1 0,0 1 0,0 0 0,0 0 0,0 0 0,-1 1 0,0-1 0,0 1 0,0-1 0,4 10 0,0 3 0,-1 0 0,-1 1 0,0 0 0,-2 0 0,0 0 0,1 20 0,-3 114 0,-1-115 0,-5 300-1365,5-312-5461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1:1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2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1272 24575,'2'0'0,"-1"0"0,1 0 0,0-1 0,-1 1 0,1-1 0,-1 1 0,1-1 0,0 0 0,-1 1 0,0-1 0,1 0 0,-1 0 0,1 0 0,-1 0 0,0 0 0,0 0 0,0-1 0,2 0 0,-3 1 0,34-35 0,-2-1 0,34-50 0,-27 35 0,245-365 0,-97 173 0,-166 220 0,23-34 0,-22 29 0,49-50 0,-14 28-682,85-58-1,-95 76-6143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24575,'26'-1'0,"0"-2"0,0-1 0,28-7 0,11-3 0,18-1 0,-7 1 0,140-8 0,-210 22 0,0 0 0,0 0 0,1 1 0,-1 0 0,0 0 0,8 3 0,-12-4 0,1 1 0,-1 1 0,0-1 0,0 0 0,0 0 0,0 1 0,0-1 0,0 1 0,-1 0 0,1-1 0,0 1 0,-1 0 0,1 0 0,-1 0 0,0 0 0,0 0 0,0 0 0,2 5 0,1 8 0,-1 0 0,0 0 0,-1 0 0,-1 0 0,-1 1 0,-1 26 0,0-12 0,-3 130 163,-3 343-1691,7-453-5298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5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887 0 24575,'-353'0'0,"328"1"0,0 2 0,0 0 0,0 1 0,1 2 0,0 0 0,0 2 0,-32 14 0,9 1 0,1 2 0,-66 46 0,103-65 0,1 1 0,0 0 0,1 1 0,0 0 0,0 0 0,0 0 0,1 1 0,0 0 0,1 0 0,0 1 0,0-1 0,1 1 0,-4 14 0,6-17 0,0 1 0,1 0 0,-1 0 0,1 0 0,1 1 0,0-1 0,0 0 0,0 0 0,1 0 0,0 0 0,1 0 0,0 0 0,0 0 0,1 0 0,0-1 0,0 1 0,8 12 0,-1-8 0,-1 0 0,2-1 0,0 0 0,0-1 0,1 0 0,0 0 0,1-2 0,-1 1 0,2-2 0,21 10 0,18 4 0,78 22 0,-131-43 0,204 51 0,20 6 0,-174-41 0,-2 1 0,64 32 0,-95-39 0,1-1 0,19 16 0,-33-22 0,0 0 0,0 1 0,-1-1 0,1 1 0,-1 0 0,1 0 0,-1 0 0,-1 0 0,1 1 0,0-1 0,-1 1 0,0-1 0,2 9 0,-3-11 0,-1 0 0,0 0 0,0 0 0,0 0 0,0 0 0,0 0 0,0 0 0,-1 0 0,1 0 0,-1 0 0,1 0 0,-1 0 0,0 0 0,0 0 0,1-1 0,-1 1 0,-1 0 0,1 0 0,0-1 0,0 1 0,-1-1 0,1 1 0,-1-1 0,1 0 0,-4 3 0,-4 2 0,0-1 0,0 0 0,-19 7 0,12-5 0,-681 261 0,653-254 0,35-14 0,9-5 0,4-1 0,0 0 0,1 1 0,-1-1 0,1 1 0,0 1 0,1-1 0,-1 0 0,1 1 0,12-6 0,-13 6 0,140-83 0,-32 21 0,-28 13-1365,-14 9-5461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6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24575,'4'165'0,"31"218"0,38 129 0,-73-512 0,2 11 0,-1-1 0,1 1 0,1 0 0,0-1 0,9 20 0,-12-30 0,0 1 0,0-1 0,1 1 0,-1 0 0,0-1 0,1 1 0,-1-1 0,1 1 0,-1-1 0,1 1 0,-1-1 0,1 0 0,-1 1 0,1-1 0,-1 1 0,1-1 0,-1 0 0,1 0 0,0 1 0,-1-1 0,1 0 0,-1 0 0,1 0 0,0 0 0,-1 1 0,1-1 0,0 0 0,-1 0 0,1 0 0,0-1 0,-1 1 0,2 0 0,-1-1 0,1 0 0,-1 0 0,0 0 0,1 0 0,-1 0 0,0 0 0,0-1 0,0 1 0,0 0 0,0-1 0,0 1 0,0 0 0,0-3 0,16-32 0,-2 0 0,15-60 0,-9 25 0,58-156 170,39-125-73,-97 277-641,-3-2 0,12-130 0,-27 165-6282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6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 24575,'0'14'0,"-5"15"0,-6 27 0,-7 32 0,0 12 0,4 17 0,3 9 0,4 2 0,-1-6 0,-1-19 0,3-18 0,1-17 0,3-17 0,0-16-8191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2:0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1663 1827 24575,'-3'1'0,"1"-1"0,0 1 0,-1-1 0,1 1 0,-1 0 0,1 0 0,0 0 0,0 0 0,0 1 0,-3 1 0,-14 7 0,0-4 0,-1 0 0,0-2 0,-34 4 0,-66-1 0,95-6 0,-170 4 0,-382-42 0,542 33 0,1-2 0,0-2 0,0-1 0,1-2 0,0-1 0,1-1 0,-56-33 0,52 24 0,-69-49 0,92 61 0,0-1 0,1 0 0,1-1 0,0 0 0,-16-24 0,22 27 0,0 0 0,1-1 0,0 1 0,1-1 0,0 0 0,1 0 0,-1 0 0,0-16 0,1-86 0,2 79 0,1-57 0,4-277 0,-3 343 0,0 0 0,2-1 0,1 1 0,0 1 0,2-1 0,1 1 0,1 0 0,0 1 0,2 0 0,19-28 0,-28 45 0,64-95 0,-54 84 0,0 1 0,1 0 0,1 1 0,16-13 0,179-113 0,-164 115 0,1 2 0,2 2 0,0 2 0,101-25 0,212-20 0,73 30 0,3 31 0,-377 3 0,226 12 0,-252-8 0,-1 2 0,1 1 0,-1 2 0,-1 1 0,0 1 0,41 21 0,1 13 0,-1 2 0,69 61 0,-120-91 0,7 6 0,53 40 0,87 88 0,-158-139 0,0 1 0,-1 0 0,-1 0 0,0 1 0,-1 1 0,-1-1 0,0 1 0,-1 0 0,0 1 0,-1 0 0,-1 0 0,-1 0 0,3 26 0,1 17 0,-2 1 0,-3 65 0,-3-100 0,-1 0 0,-2 0 0,0 0 0,-2-1 0,0 0 0,-2 0 0,-18 40 0,16-46 0,-1 0 0,-2-1 0,1-1 0,-2 1 0,0-2 0,-1 0 0,-20 15 0,-14 9 0,-59 32 0,58-40 0,-2-2 0,-54 21 0,70-36 0,-2-2 0,1-1 0,-76 12 0,10-14-515,-154-8 0,241-1 180,-41-1-6491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0:47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1 167 24575,'4'14'0,"2"-3"0,16 47 0,118 278 0,-134-322 0,1 0 0,1-1 0,0 0 0,0-1 0,1 1 0,19 18 0,-25-29 0,0 0 0,-1-1 0,1 1 0,0 0 0,0-1 0,0 0 0,0 0 0,1 0 0,-1 0 0,0 0 0,0-1 0,1 1 0,-1-1 0,0 0 0,0 0 0,1 0 0,-1-1 0,0 1 0,0-1 0,1 1 0,-1-1 0,0 0 0,0 0 0,0-1 0,0 1 0,0-1 0,0 1 0,4-4 0,3-3 0,1 0 0,-2 0 0,1-1 0,-1 0 0,0-1 0,7-11 0,141-219 0,-25 35 0,-23 48 0,-93 140 0,-16 16 0,1 1 0,-1 0 0,1-1 0,-1 1 0,0 0 0,1 0 0,-1-1 0,1 1 0,-1 0 0,1 0 0,-1 0 0,1 0 0,-1-1 0,1 1 0,-1 0 0,1 0 0,-1 0 0,1 0 0,0 0 0,-1 1 0,1-1 0,0 0 0,0 1 0,1 1 0,-1 0 0,1-1 0,-1 1 0,0 0 0,0 0 0,0-1 0,0 1 0,0 0 0,-1 0 0,1 0 0,-1 0 0,1 0 0,-1 0 0,0 0 0,1 1 0,-1 2 0,6 78 0,-5 124 0,-3-111 0,-2 674-1365,4-709-5461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12:1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648 751 24575,'-174'2'0,"-190"-5"0,359 3 0,-1 0 0,1-1 0,-1 0 0,1 0 0,0 0 0,0 0 0,0-1 0,0 0 0,0 0 0,0 0 0,-7-5 0,9 4 0,0 0 0,0 0 0,0 0 0,0 0 0,1 0 0,0-1 0,-1 1 0,1-1 0,0 1 0,1-1 0,-1 0 0,1 0 0,0 1 0,-1-1 0,0-7 0,0-7 0,0 1 0,1-1 0,1 1 0,2-26 0,-1 32 0,1 0 0,0 1 0,1-1 0,0 0 0,0 1 0,1 0 0,0 0 0,8-13 0,-8 17 0,1 1 0,0-1 0,0 0 0,0 1 0,0 0 0,1 1 0,0-1 0,0 1 0,7-4 0,9-3 0,32-11 0,-22 9 0,195-89 0,16-8 0,77 6 0,-289 95 0,-3 2 0,0 1 0,0 2 0,36-2 0,88 7 0,-73 0 0,238-1 0,349 8 0,-605-6 0,-1 4 0,109 23 0,-139-21 0,-1 1 0,0 1 0,-1 2 0,-1 0 0,1 2 0,-2 2 0,37 26 0,-45-27 0,0 0 0,0 1 0,21 26 0,-33-35 0,0 1 0,-1 0 0,0 1 0,0-1 0,-1 1 0,0 0 0,0 0 0,-1 0 0,-1 1 0,4 17 0,-3 13 0,-2 0 0,-5 49 0,3-81 0,1 0 0,-2 0 0,1 0 0,-1 0 0,0-1 0,-1 1 0,0-1 0,-5 11 0,1-8 0,0 0 0,0-1 0,-1 0 0,0 0 0,-11 9 0,-30 22 0,-1-1 0,-2-3 0,-1-2 0,-96 45 0,-247 82 0,383-156 0,-316 104 0,253-90 0,-2-3 0,-109 10 0,-534-21 0,461-10 0,-82 3-1365,311 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53:32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887 0 24575,'1'0'0,"-1"0"0,1 0 0,-1 0 0,1 0 0,-1 0 0,1 0 0,-1 0 0,1 0 0,-1 1 0,1-1 0,-1 0 0,0 0 0,1 0 0,-1 1 0,1-1 0,-1 0 0,0 0 0,1 1 0,-1-1 0,0 0 0,1 1 0,-1-1 0,0 1 0,1-1 0,-1 0 0,0 1 0,0-1 0,1 1 0,-1 0 0,0 16 0,-2-11 0,0 0 0,0 0 0,0-1 0,-6 9 0,-66 94 0,43-65 0,2 1 0,-31 62 0,-22 84 0,75-171 0,1 1 0,1 0 0,-3 24 0,5-27 0,0 0 0,-1 0 0,-1 0 0,-13 31 0,5-18 0,-19 59 0,2 0 0,-66 162 0,59-136 0,24-73 0,-26 64 0,7-30 0,3 1 0,-28 115 0,29-67 0,11-46 0,-44 126 0,47-169 0,2 1 0,2 0 0,1 1 0,2 0 0,2 1 0,-1 72 0,10 1332 0,0-1344 0,26 141 0,-6-75 0,-7-55 0,4-1 0,57 167 0,-73-263 0,154 411 0,-132-376 0,2 0 0,3-2 0,52 60 0,17 24 0,-77-95-1365,-2-1-5461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8T11:53:3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658 1 24575,'0'35'0,"-1"33"0,3 0 0,13 76 0,-1-41 0,-10-58 0,16 65 0,-5-43 0,6 75 0,-11-63 0,-4-34 0,-2-1 0,-4 87 0,0-130 0,0 1 0,0-1 0,0 1 0,0-1 0,0 1 0,0-1 0,-1 1 0,1-1 0,0 1 0,-1-1 0,1 1 0,-1-1 0,0 0 0,1 1 0,-1-1 0,0 0 0,0 1 0,0-1 0,0 0 0,0 0 0,0 0 0,0 0 0,0 0 0,-1 0 0,1 0 0,0 0 0,-3 0 0,1 0 0,0-1 0,0 0 0,0 0 0,0-1 0,0 1 0,0-1 0,0 1 0,0-1 0,0 0 0,0 0 0,1 0 0,-1-1 0,-4-2 0,-107-62 0,-207-162 0,300 210 0,-20-22 0,25 24 0,-33-26 0,42 37 0,0 0 0,0 1 0,-1 0 0,1 1 0,-1-1 0,0 1 0,0 1 0,-14-3 0,-9 1-1365,5 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2T10:51:12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9T04:41:51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24575,'0'0'0,"0"0"0,0 0 0,-1 0 0,1 0 0,0 0 0,0 0 0,0 0 0,-1 0 0,1 0 0,0 0 0,0 1 0,0-1 0,-1 0 0,1 0 0,0 0 0,0 0 0,0 0 0,-1 0 0,1 0 0,0 0 0,0 1 0,0-1 0,0 0 0,-1 0 0,1 0 0,0 0 0,0 1 0,0-1 0,0 0 0,0 0 0,0 0 0,0 0 0,0 1 0,-1-1 0,1 0 0,0 0 0,0 0 0,0 1 0,4 9 0,9 8 0,-6-11 0,0-1 0,1 0 0,-1-1 0,1 0 0,1 0 0,-1-1 0,1 0 0,0 0 0,15 4 0,12 1 0,43 4 0,-31-5 0,72 23 0,-81-19 0,72 12 0,-79-19 0,1 2 0,-1 1 0,37 15 0,-29-10 0,0-1 0,62 9 0,83-2 0,-145-15 0,53 14 0,19 2 0,-75-16 0,335 26 0,54-4 0,34 0 0,890-27 0,-1321 1 0,-1-2 0,1-1 0,-1-2 0,0 0 0,0-2 0,0-1 0,-1-1 0,44-21 0,-40 16-1365,-4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8AC2F-1BAA-4D2B-8AFC-361B2B637496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65119-E859-483D-8DEB-D9089979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2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65119-E859-483D-8DEB-D90899797B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6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48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6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1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4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2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6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6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6EA36-2F2C-4E1A-BADD-7317ADF55779}" type="datetimeFigureOut">
              <a:rPr lang="en-US" smtClean="0"/>
              <a:t>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4652-3EE4-4A60-A930-AAC86FF75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78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.xml"/><Relationship Id="rId18" Type="http://schemas.openxmlformats.org/officeDocument/2006/relationships/customXml" Target="../ink/ink17.xml"/><Relationship Id="rId26" Type="http://schemas.openxmlformats.org/officeDocument/2006/relationships/image" Target="../media/image37.png"/><Relationship Id="rId21" Type="http://schemas.openxmlformats.org/officeDocument/2006/relationships/customXml" Target="../ink/ink19.xml"/><Relationship Id="rId34" Type="http://schemas.openxmlformats.org/officeDocument/2006/relationships/customXml" Target="../ink/ink26.xml"/><Relationship Id="rId7" Type="http://schemas.openxmlformats.org/officeDocument/2006/relationships/customXml" Target="../ink/ink11.xml"/><Relationship Id="rId12" Type="http://schemas.openxmlformats.org/officeDocument/2006/relationships/image" Target="../media/image31.png"/><Relationship Id="rId17" Type="http://schemas.openxmlformats.org/officeDocument/2006/relationships/customXml" Target="../ink/ink16.xml"/><Relationship Id="rId25" Type="http://schemas.openxmlformats.org/officeDocument/2006/relationships/customXml" Target="../ink/ink21.xml"/><Relationship Id="rId33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image" Target="../media/image33.png"/><Relationship Id="rId20" Type="http://schemas.openxmlformats.org/officeDocument/2006/relationships/image" Target="../media/image34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11" Type="http://schemas.openxmlformats.org/officeDocument/2006/relationships/customXml" Target="../ink/ink13.xml"/><Relationship Id="rId24" Type="http://schemas.openxmlformats.org/officeDocument/2006/relationships/image" Target="../media/image36.png"/><Relationship Id="rId32" Type="http://schemas.openxmlformats.org/officeDocument/2006/relationships/customXml" Target="../ink/ink25.xml"/><Relationship Id="rId37" Type="http://schemas.openxmlformats.org/officeDocument/2006/relationships/image" Target="../media/image42.png"/><Relationship Id="rId5" Type="http://schemas.openxmlformats.org/officeDocument/2006/relationships/customXml" Target="../ink/ink10.xml"/><Relationship Id="rId15" Type="http://schemas.openxmlformats.org/officeDocument/2006/relationships/customXml" Target="../ink/ink15.xml"/><Relationship Id="rId23" Type="http://schemas.openxmlformats.org/officeDocument/2006/relationships/customXml" Target="../ink/ink20.xml"/><Relationship Id="rId28" Type="http://schemas.openxmlformats.org/officeDocument/2006/relationships/image" Target="../media/image38.png"/><Relationship Id="rId36" Type="http://schemas.openxmlformats.org/officeDocument/2006/relationships/customXml" Target="../ink/ink27.xml"/><Relationship Id="rId10" Type="http://schemas.openxmlformats.org/officeDocument/2006/relationships/image" Target="../media/image300.png"/><Relationship Id="rId19" Type="http://schemas.openxmlformats.org/officeDocument/2006/relationships/customXml" Target="../ink/ink18.xml"/><Relationship Id="rId31" Type="http://schemas.openxmlformats.org/officeDocument/2006/relationships/image" Target="../media/image39.png"/><Relationship Id="rId4" Type="http://schemas.openxmlformats.org/officeDocument/2006/relationships/image" Target="../media/image270.png"/><Relationship Id="rId9" Type="http://schemas.openxmlformats.org/officeDocument/2006/relationships/customXml" Target="../ink/ink12.xml"/><Relationship Id="rId14" Type="http://schemas.openxmlformats.org/officeDocument/2006/relationships/image" Target="../media/image32.png"/><Relationship Id="rId22" Type="http://schemas.openxmlformats.org/officeDocument/2006/relationships/image" Target="../media/image35.png"/><Relationship Id="rId27" Type="http://schemas.openxmlformats.org/officeDocument/2006/relationships/customXml" Target="../ink/ink22.xml"/><Relationship Id="rId30" Type="http://schemas.openxmlformats.org/officeDocument/2006/relationships/customXml" Target="../ink/ink24.xml"/><Relationship Id="rId35" Type="http://schemas.openxmlformats.org/officeDocument/2006/relationships/image" Target="../media/image41.png"/><Relationship Id="rId8" Type="http://schemas.openxmlformats.org/officeDocument/2006/relationships/image" Target="../media/image290.png"/><Relationship Id="rId3" Type="http://schemas.openxmlformats.org/officeDocument/2006/relationships/customXml" Target="../ink/ink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7" Type="http://schemas.openxmlformats.org/officeDocument/2006/relationships/image" Target="../media/image3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customXml" Target="../ink/ink30.xml"/><Relationship Id="rId4" Type="http://schemas.openxmlformats.org/officeDocument/2006/relationships/image" Target="../media/image4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customXml" Target="../ink/ink32.xml"/><Relationship Id="rId4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uralspace/kaggle-1-winning-approach-for-image-classification-challenge-9c1188157a86" TargetMode="Externa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neuralspace/kaggle-1-winning-approach-for-image-classification-challenge-9c1188157a86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customXml" Target="../ink/ink40.xml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12" Type="http://schemas.openxmlformats.org/officeDocument/2006/relationships/image" Target="../media/image8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customXml" Target="../ink/ink39.xml"/><Relationship Id="rId5" Type="http://schemas.openxmlformats.org/officeDocument/2006/relationships/customXml" Target="../ink/ink36.xm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customXml" Target="../ink/ink38.xml"/><Relationship Id="rId1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2.png"/><Relationship Id="rId4" Type="http://schemas.openxmlformats.org/officeDocument/2006/relationships/customXml" Target="../ink/ink5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The Problem:</a:t>
            </a:r>
            <a:br>
              <a:rPr lang="en-US" dirty="0"/>
            </a:br>
            <a:r>
              <a:rPr lang="zh-TW" altLang="en-US" sz="5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如何從植物幼苗中分辨出雜草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5943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365C7FF-C1E4-3FF6-D78F-C036C03F3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256" b="-1"/>
          <a:stretch/>
        </p:blipFill>
        <p:spPr>
          <a:xfrm>
            <a:off x="1373661" y="407859"/>
            <a:ext cx="9444678" cy="604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0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EC895-6B2C-30EE-2CC9-67450F4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CNN ?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ECD96A6-A825-2919-A0BD-152B4E6C6561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Convolution </a:t>
            </a:r>
            <a:r>
              <a:rPr lang="en-US" altLang="zh-TW" sz="5400" dirty="0"/>
              <a:t>+</a:t>
            </a:r>
            <a:r>
              <a:rPr lang="en-US" altLang="zh-TW" sz="5400" dirty="0" err="1"/>
              <a:t>ReLU</a:t>
            </a:r>
            <a:r>
              <a:rPr lang="en-US" sz="5400" dirty="0"/>
              <a:t>+ </a:t>
            </a:r>
            <a:r>
              <a:rPr lang="en-US" sz="5400" dirty="0" err="1"/>
              <a:t>Maxpooling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574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 descr="一張含有 文字, 電子用品, 黑色 的圖片&#10;&#10;自動產生的描述">
            <a:extLst>
              <a:ext uri="{FF2B5EF4-FFF2-40B4-BE49-F238E27FC236}">
                <a16:creationId xmlns:a16="http://schemas.microsoft.com/office/drawing/2014/main" id="{97B493B5-D31A-AB98-48DF-DD7FDB6ED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350" y="330291"/>
            <a:ext cx="9619300" cy="6396013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E4EB5A7-F3E5-AFF2-C036-5F9FFD71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08" y="408278"/>
            <a:ext cx="6285350" cy="8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6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6327E42-F3F0-E0C3-B1DD-0BF1C8AC5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24" y="147404"/>
            <a:ext cx="8404552" cy="6563191"/>
          </a:xfrm>
        </p:spPr>
      </p:pic>
    </p:spTree>
    <p:extLst>
      <p:ext uri="{BB962C8B-B14F-4D97-AF65-F5344CB8AC3E}">
        <p14:creationId xmlns:p14="http://schemas.microsoft.com/office/powerpoint/2010/main" val="340090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1EDEA5-B085-62A2-B5BC-E6C174FB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4" t="26699" r="20875" b="16675"/>
          <a:stretch/>
        </p:blipFill>
        <p:spPr>
          <a:xfrm>
            <a:off x="1866507" y="273414"/>
            <a:ext cx="8634953" cy="6311172"/>
          </a:xfrm>
        </p:spPr>
      </p:pic>
    </p:spTree>
    <p:extLst>
      <p:ext uri="{BB962C8B-B14F-4D97-AF65-F5344CB8AC3E}">
        <p14:creationId xmlns:p14="http://schemas.microsoft.com/office/powerpoint/2010/main" val="3057990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4B88A3A-70BE-54D2-8441-39EDB3314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59" y="436249"/>
            <a:ext cx="9277282" cy="6167434"/>
          </a:xfrm>
        </p:spPr>
      </p:pic>
    </p:spTree>
    <p:extLst>
      <p:ext uri="{BB962C8B-B14F-4D97-AF65-F5344CB8AC3E}">
        <p14:creationId xmlns:p14="http://schemas.microsoft.com/office/powerpoint/2010/main" val="309837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AB1FBC-9E1C-68F2-AA17-DE9D3ABE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: </a:t>
            </a:r>
            <a:r>
              <a:rPr lang="en-US" altLang="zh-TW" dirty="0"/>
              <a:t>Padding</a:t>
            </a:r>
            <a:endParaRPr lang="en-US" dirty="0"/>
          </a:p>
        </p:txBody>
      </p:sp>
      <p:pic>
        <p:nvPicPr>
          <p:cNvPr id="5" name="內容版面配置區 4" descr="一張含有 填字遊戲 的圖片&#10;&#10;自動產生的描述">
            <a:extLst>
              <a:ext uri="{FF2B5EF4-FFF2-40B4-BE49-F238E27FC236}">
                <a16:creationId xmlns:a16="http://schemas.microsoft.com/office/drawing/2014/main" id="{F79E11BE-D34D-4F31-6F27-137CBE9D0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879" y="1825625"/>
            <a:ext cx="9270241" cy="4351338"/>
          </a:xfrm>
        </p:spPr>
      </p:pic>
    </p:spTree>
    <p:extLst>
      <p:ext uri="{BB962C8B-B14F-4D97-AF65-F5344CB8AC3E}">
        <p14:creationId xmlns:p14="http://schemas.microsoft.com/office/powerpoint/2010/main" val="222159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74B87-852B-313A-B4D0-DFE84111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: </a:t>
            </a:r>
            <a:r>
              <a:rPr lang="en-US" dirty="0" err="1"/>
              <a:t>ReLU</a:t>
            </a:r>
            <a:endParaRPr 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1B234F9-D669-365E-9648-65065AB6D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612" y="2230291"/>
            <a:ext cx="9502776" cy="38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0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43F7F32-8EC2-FBDB-E2D3-D0A6E8B3C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18" y="156164"/>
            <a:ext cx="9846242" cy="6545672"/>
          </a:xfrm>
        </p:spPr>
      </p:pic>
    </p:spTree>
    <p:extLst>
      <p:ext uri="{BB962C8B-B14F-4D97-AF65-F5344CB8AC3E}">
        <p14:creationId xmlns:p14="http://schemas.microsoft.com/office/powerpoint/2010/main" val="186170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980D9-8BBE-0299-B0F4-3BB8880F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the Model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10EE4-9BF8-B32F-03C2-A10F0D09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15" y="1514650"/>
            <a:ext cx="9711770" cy="4743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32879030-4F41-8DC9-F249-F845E2DEC7A0}"/>
                  </a:ext>
                </a:extLst>
              </p14:cNvPr>
              <p14:cNvContentPartPr/>
              <p14:nvPr/>
            </p14:nvContentPartPr>
            <p14:xfrm>
              <a:off x="5307167" y="423356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32879030-4F41-8DC9-F249-F845E2DEC7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8527" y="42245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682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F0461-79D0-DE5A-53F1-B67A7D1C1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872"/>
            <a:ext cx="10515600" cy="1325563"/>
          </a:xfrm>
        </p:spPr>
        <p:txBody>
          <a:bodyPr/>
          <a:lstStyle/>
          <a:p>
            <a:r>
              <a:rPr lang="zh-TW" altLang="en-US" dirty="0"/>
              <a:t>照片資料夾</a:t>
            </a:r>
            <a:endParaRPr 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872F22F1-69FA-7B6E-6BD4-A190EFF06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" r="-352"/>
          <a:stretch/>
        </p:blipFill>
        <p:spPr>
          <a:xfrm>
            <a:off x="2756461" y="1460984"/>
            <a:ext cx="6476991" cy="5175566"/>
          </a:xfr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71869B7-110B-066A-3EF0-6B55EA9CC290}"/>
              </a:ext>
            </a:extLst>
          </p:cNvPr>
          <p:cNvGrpSpPr/>
          <p:nvPr/>
        </p:nvGrpSpPr>
        <p:grpSpPr>
          <a:xfrm>
            <a:off x="6430257" y="2544089"/>
            <a:ext cx="2048760" cy="3851280"/>
            <a:chOff x="6430257" y="2544089"/>
            <a:chExt cx="2048760" cy="38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C9B36729-705D-C5B9-CF17-BEC2B28F04E6}"/>
                    </a:ext>
                  </a:extLst>
                </p14:cNvPr>
                <p14:cNvContentPartPr/>
                <p14:nvPr/>
              </p14:nvContentPartPr>
              <p14:xfrm>
                <a:off x="6430257" y="2544089"/>
                <a:ext cx="2048760" cy="385128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C9B36729-705D-C5B9-CF17-BEC2B28F04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421257" y="2535449"/>
                  <a:ext cx="2066400" cy="38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0C9B8609-7066-6C02-00AF-376798721266}"/>
                    </a:ext>
                  </a:extLst>
                </p14:cNvPr>
                <p14:cNvContentPartPr/>
                <p14:nvPr/>
              </p14:nvContentPartPr>
              <p14:xfrm>
                <a:off x="8020737" y="3309449"/>
                <a:ext cx="27720" cy="49140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0C9B8609-7066-6C02-00AF-37679872126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12097" y="3300449"/>
                  <a:ext cx="453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BF0763CA-EA45-7115-9439-73D4F040ED98}"/>
                    </a:ext>
                  </a:extLst>
                </p14:cNvPr>
                <p14:cNvContentPartPr/>
                <p14:nvPr/>
              </p14:nvContentPartPr>
              <p14:xfrm>
                <a:off x="8120097" y="3327089"/>
                <a:ext cx="339480" cy="2628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BF0763CA-EA45-7115-9439-73D4F040ED9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11097" y="3318449"/>
                  <a:ext cx="357120" cy="280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64751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2717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40 Minutes </a:t>
            </a:r>
            <a:br>
              <a:rPr lang="en-US" dirty="0"/>
            </a:br>
            <a:r>
              <a:rPr lang="en-US" dirty="0"/>
              <a:t>of Training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2253EA4-9D6F-6282-F7A1-9C93FC0C1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76" y="193300"/>
            <a:ext cx="6743777" cy="532803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1A3984-5101-C54D-82BF-7812BACF62F9}"/>
              </a:ext>
            </a:extLst>
          </p:cNvPr>
          <p:cNvSpPr txBox="1"/>
          <p:nvPr/>
        </p:nvSpPr>
        <p:spPr>
          <a:xfrm rot="21274939">
            <a:off x="777813" y="4427604"/>
            <a:ext cx="2348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Overfitting!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26B3E0-2543-AD84-D5F1-C8176C536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03" y="5570342"/>
            <a:ext cx="10228599" cy="10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58B61-2654-812F-60FC-05C6BAEF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solve overfitting 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AE191F-01FA-56D7-B087-EE86F9DF5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6074"/>
            <a:ext cx="10515600" cy="1200379"/>
          </a:xfrm>
        </p:spPr>
        <p:txBody>
          <a:bodyPr>
            <a:noAutofit/>
          </a:bodyPr>
          <a:lstStyle/>
          <a:p>
            <a:r>
              <a:rPr lang="en-US" sz="4000" dirty="0"/>
              <a:t>Stop the minimization early before you overfit.</a:t>
            </a:r>
          </a:p>
          <a:p>
            <a:r>
              <a:rPr lang="en-US" sz="4000" dirty="0"/>
              <a:t>Less freedom and less parameter</a:t>
            </a:r>
          </a:p>
        </p:txBody>
      </p:sp>
    </p:spTree>
    <p:extLst>
      <p:ext uri="{BB962C8B-B14F-4D97-AF65-F5344CB8AC3E}">
        <p14:creationId xmlns:p14="http://schemas.microsoft.com/office/powerpoint/2010/main" val="2652468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Step 3 :</a:t>
            </a:r>
            <a:br>
              <a:rPr lang="en-US" dirty="0"/>
            </a:br>
            <a:r>
              <a:rPr lang="en-US" dirty="0"/>
              <a:t>CNN with Augmentation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72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980D9-8BBE-0299-B0F4-3BB8880F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pic>
        <p:nvPicPr>
          <p:cNvPr id="7" name="內容版面配置區 6" descr="一張含有 貓, 尋找, 坐, 哺乳類 的圖片&#10;&#10;自動產生的描述">
            <a:extLst>
              <a:ext uri="{FF2B5EF4-FFF2-40B4-BE49-F238E27FC236}">
                <a16:creationId xmlns:a16="http://schemas.microsoft.com/office/drawing/2014/main" id="{075F6C6E-F5C4-30A4-CC76-58004DC26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27" y="2153920"/>
            <a:ext cx="10610571" cy="3760311"/>
          </a:xfrm>
        </p:spPr>
      </p:pic>
    </p:spTree>
    <p:extLst>
      <p:ext uri="{BB962C8B-B14F-4D97-AF65-F5344CB8AC3E}">
        <p14:creationId xmlns:p14="http://schemas.microsoft.com/office/powerpoint/2010/main" val="1833754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CBE45-1750-5A07-C7D5-EC17BA10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 on our Data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27291E9-C50F-66BA-1EB3-BB68EEF2D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9" y="2671730"/>
            <a:ext cx="11936982" cy="2357403"/>
          </a:xfrm>
        </p:spPr>
      </p:pic>
    </p:spTree>
    <p:extLst>
      <p:ext uri="{BB962C8B-B14F-4D97-AF65-F5344CB8AC3E}">
        <p14:creationId xmlns:p14="http://schemas.microsoft.com/office/powerpoint/2010/main" val="303750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980D9-8BBE-0299-B0F4-3BB8880F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Again !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0DEAFF2-C190-86C8-0168-3E6AB94CC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75" y="1618536"/>
            <a:ext cx="9697250" cy="4746960"/>
          </a:xfr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4A87816-41E6-48C2-9998-2A68FA267497}"/>
              </a:ext>
            </a:extLst>
          </p:cNvPr>
          <p:cNvGrpSpPr/>
          <p:nvPr/>
        </p:nvGrpSpPr>
        <p:grpSpPr>
          <a:xfrm>
            <a:off x="1882945" y="4491134"/>
            <a:ext cx="1697400" cy="284040"/>
            <a:chOff x="1534153" y="4349732"/>
            <a:chExt cx="1697400" cy="2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4F828152-65C1-9CA0-E173-800F991D5538}"/>
                    </a:ext>
                  </a:extLst>
                </p14:cNvPr>
                <p14:cNvContentPartPr/>
                <p14:nvPr/>
              </p14:nvContentPartPr>
              <p14:xfrm>
                <a:off x="1534153" y="4373492"/>
                <a:ext cx="1556280" cy="15156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4F828152-65C1-9CA0-E173-800F991D553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5153" y="4364492"/>
                  <a:ext cx="1573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C10C4723-84EF-F6CA-3768-94B681ED9355}"/>
                    </a:ext>
                  </a:extLst>
                </p14:cNvPr>
                <p14:cNvContentPartPr/>
                <p14:nvPr/>
              </p14:nvContentPartPr>
              <p14:xfrm>
                <a:off x="2969113" y="4349732"/>
                <a:ext cx="262440" cy="28404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C10C4723-84EF-F6CA-3768-94B681ED935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0113" y="4340732"/>
                  <a:ext cx="280080" cy="30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F0C6EFA9-0644-264A-0015-3869C2047F7A}"/>
              </a:ext>
            </a:extLst>
          </p:cNvPr>
          <p:cNvSpPr/>
          <p:nvPr/>
        </p:nvSpPr>
        <p:spPr>
          <a:xfrm>
            <a:off x="2714919" y="5708242"/>
            <a:ext cx="6391373" cy="3203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DAB69B-D93E-86C5-A146-BF86D75EAE78}"/>
              </a:ext>
            </a:extLst>
          </p:cNvPr>
          <p:cNvSpPr txBox="1"/>
          <p:nvPr/>
        </p:nvSpPr>
        <p:spPr>
          <a:xfrm>
            <a:off x="1627084" y="4775174"/>
            <a:ext cx="1767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Cov</a:t>
            </a:r>
            <a:r>
              <a:rPr lang="en-US" dirty="0">
                <a:solidFill>
                  <a:srgbClr val="FF0000"/>
                </a:solidFill>
              </a:rPr>
              <a:t> +</a:t>
            </a:r>
            <a:r>
              <a:rPr lang="en-US" altLang="zh-TW" dirty="0" err="1">
                <a:solidFill>
                  <a:srgbClr val="FF0000"/>
                </a:solidFill>
              </a:rPr>
              <a:t>ReLU</a:t>
            </a:r>
            <a:r>
              <a:rPr lang="en-US" altLang="zh-TW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Max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B8D3AED-FFD7-0DD9-5775-9512C4A6D06B}"/>
              </a:ext>
            </a:extLst>
          </p:cNvPr>
          <p:cNvGrpSpPr/>
          <p:nvPr/>
        </p:nvGrpSpPr>
        <p:grpSpPr>
          <a:xfrm>
            <a:off x="4214353" y="4420652"/>
            <a:ext cx="808920" cy="239040"/>
            <a:chOff x="4214353" y="4420652"/>
            <a:chExt cx="80892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筆跡 13">
                  <a:extLst>
                    <a:ext uri="{FF2B5EF4-FFF2-40B4-BE49-F238E27FC236}">
                      <a16:creationId xmlns:a16="http://schemas.microsoft.com/office/drawing/2014/main" id="{CAF52BCD-732D-68AE-5864-89916170D07D}"/>
                    </a:ext>
                  </a:extLst>
                </p14:cNvPr>
                <p14:cNvContentPartPr/>
                <p14:nvPr/>
              </p14:nvContentPartPr>
              <p14:xfrm>
                <a:off x="4214353" y="4420652"/>
                <a:ext cx="778680" cy="191160"/>
              </p14:xfrm>
            </p:contentPart>
          </mc:Choice>
          <mc:Fallback xmlns="">
            <p:pic>
              <p:nvPicPr>
                <p:cNvPr id="14" name="筆跡 13">
                  <a:extLst>
                    <a:ext uri="{FF2B5EF4-FFF2-40B4-BE49-F238E27FC236}">
                      <a16:creationId xmlns:a16="http://schemas.microsoft.com/office/drawing/2014/main" id="{CAF52BCD-732D-68AE-5864-89916170D0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05713" y="4411652"/>
                  <a:ext cx="796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筆跡 14">
                  <a:extLst>
                    <a:ext uri="{FF2B5EF4-FFF2-40B4-BE49-F238E27FC236}">
                      <a16:creationId xmlns:a16="http://schemas.microsoft.com/office/drawing/2014/main" id="{D527273B-5DDE-DD53-4A2C-2DD08E144BA2}"/>
                    </a:ext>
                  </a:extLst>
                </p14:cNvPr>
                <p14:cNvContentPartPr/>
                <p14:nvPr/>
              </p14:nvContentPartPr>
              <p14:xfrm>
                <a:off x="4788193" y="4430012"/>
                <a:ext cx="235080" cy="229680"/>
              </p14:xfrm>
            </p:contentPart>
          </mc:Choice>
          <mc:Fallback xmlns="">
            <p:pic>
              <p:nvPicPr>
                <p:cNvPr id="15" name="筆跡 14">
                  <a:extLst>
                    <a:ext uri="{FF2B5EF4-FFF2-40B4-BE49-F238E27FC236}">
                      <a16:creationId xmlns:a16="http://schemas.microsoft.com/office/drawing/2014/main" id="{D527273B-5DDE-DD53-4A2C-2DD08E144B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79553" y="4421372"/>
                  <a:ext cx="2527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94FFBC6-2287-4C7F-FFF0-831BA0E0A32C}"/>
              </a:ext>
            </a:extLst>
          </p:cNvPr>
          <p:cNvGrpSpPr/>
          <p:nvPr/>
        </p:nvGrpSpPr>
        <p:grpSpPr>
          <a:xfrm>
            <a:off x="6136753" y="4722332"/>
            <a:ext cx="890640" cy="311760"/>
            <a:chOff x="6136753" y="4722332"/>
            <a:chExt cx="8906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67CF602A-2559-688C-BE54-01B946381EC7}"/>
                    </a:ext>
                  </a:extLst>
                </p14:cNvPr>
                <p14:cNvContentPartPr/>
                <p14:nvPr/>
              </p14:nvContentPartPr>
              <p14:xfrm>
                <a:off x="6136753" y="4722332"/>
                <a:ext cx="807120" cy="22716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67CF602A-2559-688C-BE54-01B946381E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27753" y="4713692"/>
                  <a:ext cx="8247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751A561D-8770-386C-1B74-D1FCAF932EDF}"/>
                    </a:ext>
                  </a:extLst>
                </p14:cNvPr>
                <p14:cNvContentPartPr/>
                <p14:nvPr/>
              </p14:nvContentPartPr>
              <p14:xfrm>
                <a:off x="6805993" y="4826012"/>
                <a:ext cx="221400" cy="20808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751A561D-8770-386C-1B74-D1FCAF932ED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796993" y="4817372"/>
                  <a:ext cx="23904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546909E-5AF6-EEFB-15F5-F02D621E95AC}"/>
              </a:ext>
            </a:extLst>
          </p:cNvPr>
          <p:cNvGrpSpPr/>
          <p:nvPr/>
        </p:nvGrpSpPr>
        <p:grpSpPr>
          <a:xfrm>
            <a:off x="2733313" y="5005292"/>
            <a:ext cx="10080" cy="75600"/>
            <a:chOff x="2733313" y="5005292"/>
            <a:chExt cx="10080" cy="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FB23E07A-9E28-481D-B9D6-998D0BEE6959}"/>
                    </a:ext>
                  </a:extLst>
                </p14:cNvPr>
                <p14:cNvContentPartPr/>
                <p14:nvPr/>
              </p14:nvContentPartPr>
              <p14:xfrm>
                <a:off x="2743033" y="5080532"/>
                <a:ext cx="360" cy="36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FB23E07A-9E28-481D-B9D6-998D0BEE695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34033" y="50715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69BCD7F2-09DE-98AD-2FB1-5DB23A24B477}"/>
                    </a:ext>
                  </a:extLst>
                </p14:cNvPr>
                <p14:cNvContentPartPr/>
                <p14:nvPr/>
              </p14:nvContentPartPr>
              <p14:xfrm>
                <a:off x="2733313" y="5024012"/>
                <a:ext cx="360" cy="3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69BCD7F2-09DE-98AD-2FB1-5DB23A24B47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4673" y="501501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筆跡 22">
                  <a:extLst>
                    <a:ext uri="{FF2B5EF4-FFF2-40B4-BE49-F238E27FC236}">
                      <a16:creationId xmlns:a16="http://schemas.microsoft.com/office/drawing/2014/main" id="{3B80A899-0436-A4CE-A2BA-D25F7E563FA2}"/>
                    </a:ext>
                  </a:extLst>
                </p14:cNvPr>
                <p14:cNvContentPartPr/>
                <p14:nvPr/>
              </p14:nvContentPartPr>
              <p14:xfrm>
                <a:off x="2743033" y="5005292"/>
                <a:ext cx="360" cy="360"/>
              </p14:xfrm>
            </p:contentPart>
          </mc:Choice>
          <mc:Fallback xmlns="">
            <p:pic>
              <p:nvPicPr>
                <p:cNvPr id="23" name="筆跡 22">
                  <a:extLst>
                    <a:ext uri="{FF2B5EF4-FFF2-40B4-BE49-F238E27FC236}">
                      <a16:creationId xmlns:a16="http://schemas.microsoft.com/office/drawing/2014/main" id="{3B80A899-0436-A4CE-A2BA-D25F7E563FA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34033" y="49962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78E028-616C-1848-AD29-6132DC6FCC5E}"/>
              </a:ext>
            </a:extLst>
          </p:cNvPr>
          <p:cNvSpPr txBox="1"/>
          <p:nvPr/>
        </p:nvSpPr>
        <p:spPr>
          <a:xfrm>
            <a:off x="3625099" y="4839346"/>
            <a:ext cx="176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Cov+ReLU</a:t>
            </a:r>
            <a:r>
              <a:rPr lang="en-US" dirty="0">
                <a:solidFill>
                  <a:srgbClr val="FF0000"/>
                </a:solidFill>
              </a:rPr>
              <a:t> + Max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7604D67-00CD-5F9F-B3E5-6AC41FD0FA72}"/>
              </a:ext>
            </a:extLst>
          </p:cNvPr>
          <p:cNvSpPr txBox="1"/>
          <p:nvPr/>
        </p:nvSpPr>
        <p:spPr>
          <a:xfrm>
            <a:off x="5720951" y="5017882"/>
            <a:ext cx="176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Cov</a:t>
            </a:r>
            <a:r>
              <a:rPr lang="en-US" dirty="0">
                <a:solidFill>
                  <a:srgbClr val="FF0000"/>
                </a:solidFill>
              </a:rPr>
              <a:t> +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r>
              <a:rPr lang="en-US" dirty="0">
                <a:solidFill>
                  <a:srgbClr val="FF0000"/>
                </a:solidFill>
              </a:rPr>
              <a:t>+ Max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97BC8CC-EA87-D269-13FD-109C7E9A329A}"/>
              </a:ext>
            </a:extLst>
          </p:cNvPr>
          <p:cNvGrpSpPr/>
          <p:nvPr/>
        </p:nvGrpSpPr>
        <p:grpSpPr>
          <a:xfrm>
            <a:off x="10274953" y="2903252"/>
            <a:ext cx="642600" cy="223920"/>
            <a:chOff x="10274953" y="2903252"/>
            <a:chExt cx="642600" cy="22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230F0DD2-F958-0FF6-9E90-9B9426AC847E}"/>
                    </a:ext>
                  </a:extLst>
                </p14:cNvPr>
                <p14:cNvContentPartPr/>
                <p14:nvPr/>
              </p14:nvContentPartPr>
              <p14:xfrm>
                <a:off x="10274953" y="2912252"/>
                <a:ext cx="28440" cy="19836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230F0DD2-F958-0FF6-9E90-9B9426AC847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65953" y="2903612"/>
                  <a:ext cx="46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06EED22C-0405-49A9-433F-27A475A224EC}"/>
                    </a:ext>
                  </a:extLst>
                </p14:cNvPr>
                <p14:cNvContentPartPr/>
                <p14:nvPr/>
              </p14:nvContentPartPr>
              <p14:xfrm>
                <a:off x="10435153" y="2978492"/>
                <a:ext cx="141120" cy="10332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06EED22C-0405-49A9-433F-27A475A224E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26513" y="2969852"/>
                  <a:ext cx="1587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494B6CA3-6151-8364-4CA3-4158457A969F}"/>
                    </a:ext>
                  </a:extLst>
                </p14:cNvPr>
                <p14:cNvContentPartPr/>
                <p14:nvPr/>
              </p14:nvContentPartPr>
              <p14:xfrm>
                <a:off x="10485553" y="2959412"/>
                <a:ext cx="110520" cy="13140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494B6CA3-6151-8364-4CA3-4158457A96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476553" y="2950412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3" name="筆跡 32">
                  <a:extLst>
                    <a:ext uri="{FF2B5EF4-FFF2-40B4-BE49-F238E27FC236}">
                      <a16:creationId xmlns:a16="http://schemas.microsoft.com/office/drawing/2014/main" id="{C140ED14-7173-0595-A6A9-12622B3034BD}"/>
                    </a:ext>
                  </a:extLst>
                </p14:cNvPr>
                <p14:cNvContentPartPr/>
                <p14:nvPr/>
              </p14:nvContentPartPr>
              <p14:xfrm>
                <a:off x="10660873" y="2903252"/>
                <a:ext cx="19800" cy="223920"/>
              </p14:xfrm>
            </p:contentPart>
          </mc:Choice>
          <mc:Fallback xmlns="">
            <p:pic>
              <p:nvPicPr>
                <p:cNvPr id="33" name="筆跡 32">
                  <a:extLst>
                    <a:ext uri="{FF2B5EF4-FFF2-40B4-BE49-F238E27FC236}">
                      <a16:creationId xmlns:a16="http://schemas.microsoft.com/office/drawing/2014/main" id="{C140ED14-7173-0595-A6A9-12622B3034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652233" y="2894252"/>
                  <a:ext cx="37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F98D97EE-5D80-A397-6A3C-FB7D795BFFA3}"/>
                    </a:ext>
                  </a:extLst>
                </p14:cNvPr>
                <p14:cNvContentPartPr/>
                <p14:nvPr/>
              </p14:nvContentPartPr>
              <p14:xfrm>
                <a:off x="10717393" y="2930972"/>
                <a:ext cx="200160" cy="19404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F98D97EE-5D80-A397-6A3C-FB7D795BFF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708393" y="2922332"/>
                  <a:ext cx="217800" cy="21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6" name="筆跡 35">
                <a:extLst>
                  <a:ext uri="{FF2B5EF4-FFF2-40B4-BE49-F238E27FC236}">
                    <a16:creationId xmlns:a16="http://schemas.microsoft.com/office/drawing/2014/main" id="{928A9DEC-CDE2-3F88-89CB-BE87D1F6557F}"/>
                  </a:ext>
                </a:extLst>
              </p14:cNvPr>
              <p14:cNvContentPartPr/>
              <p14:nvPr/>
            </p14:nvContentPartPr>
            <p14:xfrm>
              <a:off x="5994913" y="5155772"/>
              <a:ext cx="360" cy="360"/>
            </p14:xfrm>
          </p:contentPart>
        </mc:Choice>
        <mc:Fallback xmlns="">
          <p:pic>
            <p:nvPicPr>
              <p:cNvPr id="36" name="筆跡 35">
                <a:extLst>
                  <a:ext uri="{FF2B5EF4-FFF2-40B4-BE49-F238E27FC236}">
                    <a16:creationId xmlns:a16="http://schemas.microsoft.com/office/drawing/2014/main" id="{928A9DEC-CDE2-3F88-89CB-BE87D1F6557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86273" y="514713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群組 38">
            <a:extLst>
              <a:ext uri="{FF2B5EF4-FFF2-40B4-BE49-F238E27FC236}">
                <a16:creationId xmlns:a16="http://schemas.microsoft.com/office/drawing/2014/main" id="{63A1AA2B-F716-42EF-932E-F0BE70E7FE77}"/>
              </a:ext>
            </a:extLst>
          </p:cNvPr>
          <p:cNvGrpSpPr/>
          <p:nvPr/>
        </p:nvGrpSpPr>
        <p:grpSpPr>
          <a:xfrm>
            <a:off x="8606353" y="4910972"/>
            <a:ext cx="957600" cy="189000"/>
            <a:chOff x="8606353" y="4910972"/>
            <a:chExt cx="95760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筆跡 36">
                  <a:extLst>
                    <a:ext uri="{FF2B5EF4-FFF2-40B4-BE49-F238E27FC236}">
                      <a16:creationId xmlns:a16="http://schemas.microsoft.com/office/drawing/2014/main" id="{58736E9F-6B78-151D-D90D-A54ACD8BE242}"/>
                    </a:ext>
                  </a:extLst>
                </p14:cNvPr>
                <p14:cNvContentPartPr/>
                <p14:nvPr/>
              </p14:nvContentPartPr>
              <p14:xfrm>
                <a:off x="8606353" y="4921772"/>
                <a:ext cx="867240" cy="142200"/>
              </p14:xfrm>
            </p:contentPart>
          </mc:Choice>
          <mc:Fallback xmlns="">
            <p:pic>
              <p:nvPicPr>
                <p:cNvPr id="37" name="筆跡 36">
                  <a:extLst>
                    <a:ext uri="{FF2B5EF4-FFF2-40B4-BE49-F238E27FC236}">
                      <a16:creationId xmlns:a16="http://schemas.microsoft.com/office/drawing/2014/main" id="{58736E9F-6B78-151D-D90D-A54ACD8BE2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97713" y="4912772"/>
                  <a:ext cx="884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90B04178-29BF-9666-8D71-EDB3C075955C}"/>
                    </a:ext>
                  </a:extLst>
                </p14:cNvPr>
                <p14:cNvContentPartPr/>
                <p14:nvPr/>
              </p14:nvContentPartPr>
              <p14:xfrm>
                <a:off x="9332113" y="4910972"/>
                <a:ext cx="231840" cy="18900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90B04178-29BF-9666-8D71-EDB3C075955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23473" y="4902332"/>
                  <a:ext cx="24948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B31026C-E2BF-6122-6F94-4242541C8877}"/>
              </a:ext>
            </a:extLst>
          </p:cNvPr>
          <p:cNvGrpSpPr/>
          <p:nvPr/>
        </p:nvGrpSpPr>
        <p:grpSpPr>
          <a:xfrm>
            <a:off x="10133833" y="3834212"/>
            <a:ext cx="283680" cy="294840"/>
            <a:chOff x="10133833" y="3834212"/>
            <a:chExt cx="2836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09C37459-A024-FB8F-A1C1-4E078DC1B3AA}"/>
                    </a:ext>
                  </a:extLst>
                </p14:cNvPr>
                <p14:cNvContentPartPr/>
                <p14:nvPr/>
              </p14:nvContentPartPr>
              <p14:xfrm>
                <a:off x="10133833" y="3932852"/>
                <a:ext cx="257760" cy="19620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09C37459-A024-FB8F-A1C1-4E078DC1B3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24833" y="3923852"/>
                  <a:ext cx="275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筆跡 43">
                  <a:extLst>
                    <a:ext uri="{FF2B5EF4-FFF2-40B4-BE49-F238E27FC236}">
                      <a16:creationId xmlns:a16="http://schemas.microsoft.com/office/drawing/2014/main" id="{D1145866-B4A8-781F-8B81-8A9BF4A6762F}"/>
                    </a:ext>
                  </a:extLst>
                </p14:cNvPr>
                <p14:cNvContentPartPr/>
                <p14:nvPr/>
              </p14:nvContentPartPr>
              <p14:xfrm>
                <a:off x="10180993" y="3834212"/>
                <a:ext cx="236520" cy="228240"/>
              </p14:xfrm>
            </p:contentPart>
          </mc:Choice>
          <mc:Fallback xmlns="">
            <p:pic>
              <p:nvPicPr>
                <p:cNvPr id="44" name="筆跡 43">
                  <a:extLst>
                    <a:ext uri="{FF2B5EF4-FFF2-40B4-BE49-F238E27FC236}">
                      <a16:creationId xmlns:a16="http://schemas.microsoft.com/office/drawing/2014/main" id="{D1145866-B4A8-781F-8B81-8A9BF4A676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71993" y="3825572"/>
                  <a:ext cx="254160" cy="245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AE26B80-3AEC-FD8B-AC6C-858C0EAE3E76}"/>
              </a:ext>
            </a:extLst>
          </p:cNvPr>
          <p:cNvSpPr txBox="1"/>
          <p:nvPr/>
        </p:nvSpPr>
        <p:spPr>
          <a:xfrm>
            <a:off x="8566902" y="5144506"/>
            <a:ext cx="131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Flatten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4DA9AB7-9928-DE78-D583-5094A0C0453B}"/>
              </a:ext>
            </a:extLst>
          </p:cNvPr>
          <p:cNvSpPr txBox="1"/>
          <p:nvPr/>
        </p:nvSpPr>
        <p:spPr>
          <a:xfrm>
            <a:off x="8810047" y="3338338"/>
            <a:ext cx="188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362334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2717800" cy="1325563"/>
          </a:xfrm>
        </p:spPr>
        <p:txBody>
          <a:bodyPr/>
          <a:lstStyle/>
          <a:p>
            <a:r>
              <a:rPr lang="en-US" dirty="0"/>
              <a:t>1 Hours </a:t>
            </a:r>
            <a:br>
              <a:rPr lang="en-US" dirty="0"/>
            </a:br>
            <a:r>
              <a:rPr lang="en-US" dirty="0"/>
              <a:t>of Training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055B4265-42C6-FF8B-5A2F-B0334D5F1ABB}"/>
              </a:ext>
            </a:extLst>
          </p:cNvPr>
          <p:cNvSpPr txBox="1">
            <a:spLocks/>
          </p:cNvSpPr>
          <p:nvPr/>
        </p:nvSpPr>
        <p:spPr>
          <a:xfrm>
            <a:off x="64102" y="3428999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0.92</a:t>
            </a:r>
          </a:p>
          <a:p>
            <a:r>
              <a:rPr lang="en-US" dirty="0"/>
              <a:t>Validation : 0.97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147876-D0A3-8697-FA4D-D11E761AF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2862" y="22359"/>
            <a:ext cx="8079137" cy="683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10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Step 4 :</a:t>
            </a:r>
            <a:br>
              <a:rPr lang="en-US" dirty="0"/>
            </a:br>
            <a:r>
              <a:rPr lang="en-US" dirty="0"/>
              <a:t>Transfer Learning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5278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999CE4AF-9229-2B8E-5B5B-2699A727E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99" y="365125"/>
            <a:ext cx="8516266" cy="6148929"/>
          </a:xfrm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33D687E8-29F0-A83F-789C-6FDF23E96FFD}"/>
              </a:ext>
            </a:extLst>
          </p:cNvPr>
          <p:cNvSpPr/>
          <p:nvPr/>
        </p:nvSpPr>
        <p:spPr>
          <a:xfrm>
            <a:off x="698180" y="5734409"/>
            <a:ext cx="1139687" cy="3180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FAFFEB43-0B71-FE19-D121-75CD6F83CC23}"/>
                  </a:ext>
                </a:extLst>
              </p14:cNvPr>
              <p14:cNvContentPartPr/>
              <p14:nvPr/>
            </p14:nvContentPartPr>
            <p14:xfrm>
              <a:off x="6438537" y="5734409"/>
              <a:ext cx="750600" cy="36864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FAFFEB43-0B71-FE19-D121-75CD6F83CC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9897" y="5725769"/>
                <a:ext cx="768240" cy="3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69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A51886-B65A-8978-EE77-91690A88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312"/>
            <a:ext cx="10515600" cy="1325563"/>
          </a:xfrm>
        </p:spPr>
        <p:txBody>
          <a:bodyPr/>
          <a:lstStyle/>
          <a:p>
            <a:r>
              <a:rPr lang="en-US" dirty="0"/>
              <a:t>Step 4-1 : Loose Some Layers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978E9EC-25F1-8D31-9F4C-778DD3A40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0" y="1342196"/>
            <a:ext cx="9519920" cy="5350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A0E5DCD8-9580-E6AE-8D59-3015B78705F6}"/>
                  </a:ext>
                </a:extLst>
              </p14:cNvPr>
              <p14:cNvContentPartPr/>
              <p14:nvPr/>
            </p14:nvContentPartPr>
            <p14:xfrm>
              <a:off x="7954033" y="3117452"/>
              <a:ext cx="541440" cy="285912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A0E5DCD8-9580-E6AE-8D59-3015B78705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393" y="3108812"/>
                <a:ext cx="559080" cy="28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139CF5B2-0140-ADBB-D177-84C13844D459}"/>
                  </a:ext>
                </a:extLst>
              </p14:cNvPr>
              <p14:cNvContentPartPr/>
              <p14:nvPr/>
            </p14:nvContentPartPr>
            <p14:xfrm>
              <a:off x="6503593" y="2743052"/>
              <a:ext cx="539280" cy="31986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139CF5B2-0140-ADBB-D177-84C13844D4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4593" y="2734052"/>
                <a:ext cx="556920" cy="32162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9DCBEC56-C49F-C945-C53F-204FF17EA48A}"/>
              </a:ext>
            </a:extLst>
          </p:cNvPr>
          <p:cNvSpPr/>
          <p:nvPr/>
        </p:nvSpPr>
        <p:spPr>
          <a:xfrm>
            <a:off x="3167406" y="2516957"/>
            <a:ext cx="4675695" cy="3855563"/>
          </a:xfrm>
          <a:prstGeom prst="rect">
            <a:avLst/>
          </a:prstGeom>
          <a:noFill/>
          <a:ln w="76200"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35E532-0EB2-DA11-C17D-8946A6E943DF}"/>
              </a:ext>
            </a:extLst>
          </p:cNvPr>
          <p:cNvSpPr txBox="1"/>
          <p:nvPr/>
        </p:nvSpPr>
        <p:spPr>
          <a:xfrm>
            <a:off x="5385266" y="5740874"/>
            <a:ext cx="196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Trainable</a:t>
            </a:r>
          </a:p>
        </p:txBody>
      </p:sp>
    </p:spTree>
    <p:extLst>
      <p:ext uri="{BB962C8B-B14F-4D97-AF65-F5344CB8AC3E}">
        <p14:creationId xmlns:p14="http://schemas.microsoft.com/office/powerpoint/2010/main" val="429148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05896-7E1A-BF47-D8D2-AC093B282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0416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The Dataset:</a:t>
            </a:r>
            <a:r>
              <a:rPr lang="zh-TW" altLang="en-US" sz="3600" dirty="0"/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種植物的幼苗</a:t>
            </a:r>
            <a:endParaRPr 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內容版面配置區 12" descr="一張含有 室內, 烤箱 的圖片&#10;&#10;自動產生的描述">
            <a:extLst>
              <a:ext uri="{FF2B5EF4-FFF2-40B4-BE49-F238E27FC236}">
                <a16:creationId xmlns:a16="http://schemas.microsoft.com/office/drawing/2014/main" id="{9DFE974A-ADA9-30A8-6060-D6A949187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t="-5503" r="-8489" b="15685"/>
          <a:stretch/>
        </p:blipFill>
        <p:spPr>
          <a:xfrm>
            <a:off x="210289" y="2374566"/>
            <a:ext cx="4735542" cy="3434430"/>
          </a:xfrm>
        </p:spPr>
      </p:pic>
      <p:pic>
        <p:nvPicPr>
          <p:cNvPr id="3" name="內容版面配置區 4">
            <a:extLst>
              <a:ext uri="{FF2B5EF4-FFF2-40B4-BE49-F238E27FC236}">
                <a16:creationId xmlns:a16="http://schemas.microsoft.com/office/drawing/2014/main" id="{C7DD2306-A121-13C7-84F4-ED291CA47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3"/>
          <a:stretch/>
        </p:blipFill>
        <p:spPr>
          <a:xfrm>
            <a:off x="4636034" y="1304695"/>
            <a:ext cx="7461373" cy="53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2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Step 5 :</a:t>
            </a:r>
            <a:br>
              <a:rPr lang="en-US" dirty="0"/>
            </a:b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source-serif-pro"/>
              </a:rPr>
              <a:t>B</a:t>
            </a:r>
            <a:r>
              <a:rPr lang="en-US" i="0" dirty="0">
                <a:solidFill>
                  <a:schemeClr val="tx1">
                    <a:lumMod val="95000"/>
                  </a:schemeClr>
                </a:solidFill>
                <a:effectLst/>
                <a:latin typeface="source-serif-pro"/>
              </a:rPr>
              <a:t>alance the Data</a:t>
            </a:r>
            <a:endParaRPr lang="en-US" sz="53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572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98FDF-FDEF-9B1B-8755-91C639DB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the Bar Chart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7749437-F45E-3057-764E-C140A4CD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00" y="1330042"/>
            <a:ext cx="9903800" cy="5162833"/>
          </a:xfrm>
        </p:spPr>
      </p:pic>
    </p:spTree>
    <p:extLst>
      <p:ext uri="{BB962C8B-B14F-4D97-AF65-F5344CB8AC3E}">
        <p14:creationId xmlns:p14="http://schemas.microsoft.com/office/powerpoint/2010/main" val="3660744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AD98FDF-FDEF-9B1B-8755-91C639DB8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967265"/>
            <a:ext cx="3187826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Over-sampling :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SMOTE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</a:t>
            </a:r>
            <a:b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ADASYN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F05C61D-A93E-FBF5-D6D0-EB6B350F6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89BD6925-3027-0265-2975-C7CF16C7462C}"/>
              </a:ext>
            </a:extLst>
          </p:cNvPr>
          <p:cNvGrpSpPr/>
          <p:nvPr/>
        </p:nvGrpSpPr>
        <p:grpSpPr>
          <a:xfrm>
            <a:off x="6241711" y="3378569"/>
            <a:ext cx="1989720" cy="318960"/>
            <a:chOff x="6241711" y="3378569"/>
            <a:chExt cx="198972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筆跡 2">
                  <a:extLst>
                    <a:ext uri="{FF2B5EF4-FFF2-40B4-BE49-F238E27FC236}">
                      <a16:creationId xmlns:a16="http://schemas.microsoft.com/office/drawing/2014/main" id="{68C7410B-AE74-A932-9C2E-DAD7D748609E}"/>
                    </a:ext>
                  </a:extLst>
                </p14:cNvPr>
                <p14:cNvContentPartPr/>
                <p14:nvPr/>
              </p14:nvContentPartPr>
              <p14:xfrm>
                <a:off x="6241711" y="3656489"/>
                <a:ext cx="1897560" cy="41040"/>
              </p14:xfrm>
            </p:contentPart>
          </mc:Choice>
          <mc:Fallback xmlns="">
            <p:pic>
              <p:nvPicPr>
                <p:cNvPr id="3" name="筆跡 2">
                  <a:extLst>
                    <a:ext uri="{FF2B5EF4-FFF2-40B4-BE49-F238E27FC236}">
                      <a16:creationId xmlns:a16="http://schemas.microsoft.com/office/drawing/2014/main" id="{68C7410B-AE74-A932-9C2E-DAD7D74860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32711" y="3647489"/>
                  <a:ext cx="1915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筆跡 3">
                  <a:extLst>
                    <a:ext uri="{FF2B5EF4-FFF2-40B4-BE49-F238E27FC236}">
                      <a16:creationId xmlns:a16="http://schemas.microsoft.com/office/drawing/2014/main" id="{A39857DB-FE66-148A-82C5-5B0E1455984C}"/>
                    </a:ext>
                  </a:extLst>
                </p14:cNvPr>
                <p14:cNvContentPartPr/>
                <p14:nvPr/>
              </p14:nvContentPartPr>
              <p14:xfrm>
                <a:off x="6271591" y="3408449"/>
                <a:ext cx="360" cy="223200"/>
              </p14:xfrm>
            </p:contentPart>
          </mc:Choice>
          <mc:Fallback xmlns="">
            <p:pic>
              <p:nvPicPr>
                <p:cNvPr id="4" name="筆跡 3">
                  <a:extLst>
                    <a:ext uri="{FF2B5EF4-FFF2-40B4-BE49-F238E27FC236}">
                      <a16:creationId xmlns:a16="http://schemas.microsoft.com/office/drawing/2014/main" id="{A39857DB-FE66-148A-82C5-5B0E145598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62591" y="3399809"/>
                  <a:ext cx="180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筆跡 4">
                  <a:extLst>
                    <a:ext uri="{FF2B5EF4-FFF2-40B4-BE49-F238E27FC236}">
                      <a16:creationId xmlns:a16="http://schemas.microsoft.com/office/drawing/2014/main" id="{A144D41D-8E11-AEAE-53B5-DA3E1C6318D8}"/>
                    </a:ext>
                  </a:extLst>
                </p14:cNvPr>
                <p14:cNvContentPartPr/>
                <p14:nvPr/>
              </p14:nvContentPartPr>
              <p14:xfrm>
                <a:off x="6360511" y="3378569"/>
                <a:ext cx="1870920" cy="288720"/>
              </p14:xfrm>
            </p:contentPart>
          </mc:Choice>
          <mc:Fallback xmlns="">
            <p:pic>
              <p:nvPicPr>
                <p:cNvPr id="5" name="筆跡 4">
                  <a:extLst>
                    <a:ext uri="{FF2B5EF4-FFF2-40B4-BE49-F238E27FC236}">
                      <a16:creationId xmlns:a16="http://schemas.microsoft.com/office/drawing/2014/main" id="{A144D41D-8E11-AEAE-53B5-DA3E1C6318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51871" y="3369929"/>
                  <a:ext cx="1888560" cy="30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38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F56BF-826F-C50A-8E15-B3815DB6E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SMOTE ?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0D1502B-6237-4707-A068-FADE44C20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591" y="1352733"/>
            <a:ext cx="8770813" cy="398298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CE7BEF1-D1AB-82DE-2553-F23DB55B8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11" y="5464811"/>
            <a:ext cx="8481371" cy="86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52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D98FDF-FDEF-9B1B-8755-91C639DB8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Resample this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07749437-F45E-3057-764E-C140A4CDD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00" y="1330042"/>
            <a:ext cx="9903800" cy="5162833"/>
          </a:xfrm>
        </p:spPr>
      </p:pic>
    </p:spTree>
    <p:extLst>
      <p:ext uri="{BB962C8B-B14F-4D97-AF65-F5344CB8AC3E}">
        <p14:creationId xmlns:p14="http://schemas.microsoft.com/office/powerpoint/2010/main" val="3228878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47690-44B5-4B1F-BE8C-CE34FA3F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490"/>
            <a:ext cx="10515600" cy="1325563"/>
          </a:xfrm>
        </p:spPr>
        <p:txBody>
          <a:bodyPr/>
          <a:lstStyle/>
          <a:p>
            <a:r>
              <a:rPr lang="en-US" dirty="0"/>
              <a:t>To this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F988CBA-249F-CCCD-C27D-78D7B0A2F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465" y="1839210"/>
            <a:ext cx="8927070" cy="46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1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79" y="385445"/>
            <a:ext cx="3756739" cy="1325563"/>
          </a:xfrm>
        </p:spPr>
        <p:txBody>
          <a:bodyPr>
            <a:normAutofit/>
          </a:bodyPr>
          <a:lstStyle/>
          <a:p>
            <a:r>
              <a:rPr lang="en-US" dirty="0"/>
              <a:t>1 hours training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F304063-B65E-FB9F-005E-292C3C0C4C9E}"/>
              </a:ext>
            </a:extLst>
          </p:cNvPr>
          <p:cNvSpPr txBox="1">
            <a:spLocks/>
          </p:cNvSpPr>
          <p:nvPr/>
        </p:nvSpPr>
        <p:spPr>
          <a:xfrm>
            <a:off x="391160" y="3481757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</a:t>
            </a:r>
            <a:r>
              <a:rPr lang="en-US" altLang="zh-TW" dirty="0"/>
              <a:t>81</a:t>
            </a:r>
            <a:endParaRPr lang="en-US" dirty="0"/>
          </a:p>
          <a:p>
            <a:r>
              <a:rPr lang="en-US" dirty="0"/>
              <a:t>Validation : 0.8</a:t>
            </a:r>
            <a:r>
              <a:rPr lang="en-US" altLang="zh-TW" dirty="0"/>
              <a:t>5</a:t>
            </a:r>
            <a:r>
              <a:rPr lang="en-US" dirty="0"/>
              <a:t>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B6C28F1-AC4B-8E20-C3B2-2690BB873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919" y="15901"/>
            <a:ext cx="7752081" cy="68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04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Method 2 : </a:t>
            </a:r>
            <a:br>
              <a:rPr lang="en-US" dirty="0"/>
            </a:br>
            <a:r>
              <a:rPr lang="en-US" dirty="0"/>
              <a:t>Filter Green</a:t>
            </a:r>
            <a:endParaRPr lang="en-US" sz="53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799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D630543-1050-BB27-1EF2-E03B0A58D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25" y="1221858"/>
            <a:ext cx="7672601" cy="5333223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BD3F21-D781-8C0F-5017-FF0DF209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3041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Since the seedlings are all green,</a:t>
            </a:r>
          </a:p>
        </p:txBody>
      </p:sp>
    </p:spTree>
    <p:extLst>
      <p:ext uri="{BB962C8B-B14F-4D97-AF65-F5344CB8AC3E}">
        <p14:creationId xmlns:p14="http://schemas.microsoft.com/office/powerpoint/2010/main" val="24032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A1D896-FFA9-D102-DDCB-E3D1A8EC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the non-green black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EE0F2E-C913-9306-1D10-A4BFB581C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5424"/>
            <a:ext cx="4351338" cy="4351338"/>
          </a:xfrm>
        </p:spPr>
      </p:pic>
      <p:pic>
        <p:nvPicPr>
          <p:cNvPr id="7" name="圖片 6" descr="一張含有 植物 的圖片&#10;&#10;自動產生的描述">
            <a:extLst>
              <a:ext uri="{FF2B5EF4-FFF2-40B4-BE49-F238E27FC236}">
                <a16:creationId xmlns:a16="http://schemas.microsoft.com/office/drawing/2014/main" id="{E39707C8-51B6-7CFB-8014-B4EA27144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23" y="1690688"/>
            <a:ext cx="4239577" cy="42395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箭號: 向右 7">
            <a:extLst>
              <a:ext uri="{FF2B5EF4-FFF2-40B4-BE49-F238E27FC236}">
                <a16:creationId xmlns:a16="http://schemas.microsoft.com/office/drawing/2014/main" id="{644DC102-B7F8-A116-C80F-81313E0AD52D}"/>
              </a:ext>
            </a:extLst>
          </p:cNvPr>
          <p:cNvSpPr/>
          <p:nvPr/>
        </p:nvSpPr>
        <p:spPr>
          <a:xfrm>
            <a:off x="5542961" y="3318235"/>
            <a:ext cx="1272618" cy="6221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7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0548"/>
            <a:ext cx="9144000" cy="2387600"/>
          </a:xfrm>
        </p:spPr>
        <p:txBody>
          <a:bodyPr/>
          <a:lstStyle/>
          <a:p>
            <a:r>
              <a:rPr lang="en-US" dirty="0">
                <a:effectLst/>
                <a:latin typeface="-apple-system"/>
              </a:rPr>
              <a:t>Survey and Preliminaries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6DD41F-C567-5510-22FA-B0AEB3AC066B}"/>
              </a:ext>
            </a:extLst>
          </p:cNvPr>
          <p:cNvSpPr txBox="1"/>
          <p:nvPr/>
        </p:nvSpPr>
        <p:spPr>
          <a:xfrm>
            <a:off x="4015409" y="4005470"/>
            <a:ext cx="445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 1 : </a:t>
            </a:r>
            <a:r>
              <a:rPr lang="en-US" sz="2800" b="0" i="0" u="none" strike="noStrike" dirty="0">
                <a:effectLst/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Kumar Shridhar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 2 : Filter Green</a:t>
            </a:r>
          </a:p>
        </p:txBody>
      </p:sp>
    </p:spTree>
    <p:extLst>
      <p:ext uri="{BB962C8B-B14F-4D97-AF65-F5344CB8AC3E}">
        <p14:creationId xmlns:p14="http://schemas.microsoft.com/office/powerpoint/2010/main" val="357115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3337560" cy="1325563"/>
          </a:xfrm>
        </p:spPr>
        <p:txBody>
          <a:bodyPr>
            <a:normAutofit/>
          </a:bodyPr>
          <a:lstStyle/>
          <a:p>
            <a:r>
              <a:rPr lang="en-US" dirty="0"/>
              <a:t>1 hours 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F304063-B65E-FB9F-005E-292C3C0C4C9E}"/>
              </a:ext>
            </a:extLst>
          </p:cNvPr>
          <p:cNvSpPr txBox="1">
            <a:spLocks/>
          </p:cNvSpPr>
          <p:nvPr/>
        </p:nvSpPr>
        <p:spPr>
          <a:xfrm>
            <a:off x="391160" y="3481757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0.90</a:t>
            </a:r>
          </a:p>
          <a:p>
            <a:r>
              <a:rPr lang="en-US" dirty="0"/>
              <a:t>Validation : 0.91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7F25520-3D07-DA5C-F80D-A0096E4BA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4720" y="-3485"/>
            <a:ext cx="7447280" cy="68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1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-apple-system"/>
              </a:rPr>
              <a:t>Development of </a:t>
            </a:r>
            <a:br>
              <a:rPr lang="en-US" i="0" dirty="0">
                <a:effectLst/>
                <a:latin typeface="-apple-system"/>
              </a:rPr>
            </a:br>
            <a:r>
              <a:rPr lang="en-US" i="0" dirty="0">
                <a:effectLst/>
                <a:latin typeface="-apple-system"/>
              </a:rPr>
              <a:t>Potential Improvement Skills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272D757-54A4-05B8-4DAA-802CA40C544A}"/>
              </a:ext>
            </a:extLst>
          </p:cNvPr>
          <p:cNvSpPr txBox="1"/>
          <p:nvPr/>
        </p:nvSpPr>
        <p:spPr>
          <a:xfrm>
            <a:off x="3707296" y="4005470"/>
            <a:ext cx="445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 3 : 2+1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 4 : grey</a:t>
            </a:r>
          </a:p>
        </p:txBody>
      </p:sp>
    </p:spTree>
    <p:extLst>
      <p:ext uri="{BB962C8B-B14F-4D97-AF65-F5344CB8AC3E}">
        <p14:creationId xmlns:p14="http://schemas.microsoft.com/office/powerpoint/2010/main" val="373700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Method 3 : </a:t>
            </a:r>
            <a:br>
              <a:rPr lang="en-US" dirty="0"/>
            </a:br>
            <a:r>
              <a:rPr lang="en-US" dirty="0"/>
              <a:t>Method </a:t>
            </a:r>
            <a:r>
              <a:rPr lang="en-US" altLang="zh-TW" dirty="0"/>
              <a:t>2</a:t>
            </a:r>
            <a:r>
              <a:rPr lang="en-US" dirty="0"/>
              <a:t>+</a:t>
            </a:r>
            <a:r>
              <a:rPr lang="en-US" altLang="zh-TW" dirty="0"/>
              <a:t>1</a:t>
            </a:r>
            <a:endParaRPr lang="en-US" sz="53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6803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0D196A-0978-BA0B-B035-2D81420C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39" y="2590800"/>
            <a:ext cx="2029454" cy="20294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8D5F9EB-B6CF-9041-DE6D-6B3A0C4F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896360" y="1500155"/>
            <a:ext cx="2199640" cy="43992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974A8C-4C89-E581-884B-A57294369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562" y="2492947"/>
            <a:ext cx="4528861" cy="254567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DBBF7E1-225B-3ADB-D650-C3AC24D4FD59}"/>
              </a:ext>
            </a:extLst>
          </p:cNvPr>
          <p:cNvSpPr txBox="1"/>
          <p:nvPr/>
        </p:nvSpPr>
        <p:spPr>
          <a:xfrm>
            <a:off x="8185172" y="1752348"/>
            <a:ext cx="2199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/>
              <a:t>MobileNet</a:t>
            </a:r>
            <a:endParaRPr lang="en-US" sz="3600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7B08F7E-4BFF-644B-F0E7-780B41011B57}"/>
              </a:ext>
            </a:extLst>
          </p:cNvPr>
          <p:cNvSpPr/>
          <p:nvPr/>
        </p:nvSpPr>
        <p:spPr>
          <a:xfrm>
            <a:off x="3110845" y="3429000"/>
            <a:ext cx="527901" cy="38885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F264EBB-7EAF-B4F7-322E-ABA65245C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09" y="3429000"/>
            <a:ext cx="548688" cy="42066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892C667-A0E2-98BA-B9FE-D56967D45680}"/>
              </a:ext>
            </a:extLst>
          </p:cNvPr>
          <p:cNvSpPr txBox="1"/>
          <p:nvPr/>
        </p:nvSpPr>
        <p:spPr>
          <a:xfrm>
            <a:off x="4347444" y="853824"/>
            <a:ext cx="174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14162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3337560" cy="1325563"/>
          </a:xfrm>
        </p:spPr>
        <p:txBody>
          <a:bodyPr>
            <a:normAutofit/>
          </a:bodyPr>
          <a:lstStyle/>
          <a:p>
            <a:r>
              <a:rPr lang="en-US" dirty="0"/>
              <a:t>1 hours 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F304063-B65E-FB9F-005E-292C3C0C4C9E}"/>
              </a:ext>
            </a:extLst>
          </p:cNvPr>
          <p:cNvSpPr txBox="1">
            <a:spLocks/>
          </p:cNvSpPr>
          <p:nvPr/>
        </p:nvSpPr>
        <p:spPr>
          <a:xfrm>
            <a:off x="391160" y="3481757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0.92</a:t>
            </a:r>
          </a:p>
          <a:p>
            <a:r>
              <a:rPr lang="en-US" dirty="0"/>
              <a:t>Validation : 0.92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E97021-2DBF-AE0E-3299-10FE17305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9920" y="0"/>
            <a:ext cx="7752080" cy="68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3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Method 4 : </a:t>
            </a:r>
            <a:br>
              <a:rPr lang="en-US" dirty="0"/>
            </a:br>
            <a:r>
              <a:rPr lang="en-US" dirty="0"/>
              <a:t>Grayscale + Method 3</a:t>
            </a:r>
            <a:endParaRPr lang="en-US" sz="53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3454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4A4DD-EE3D-8D79-342F-2BF9E64F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black is more 0 !</a:t>
            </a:r>
          </a:p>
        </p:txBody>
      </p:sp>
      <p:pic>
        <p:nvPicPr>
          <p:cNvPr id="15" name="圖片 14" descr="一張含有 真菌 的圖片&#10;&#10;自動產生的描述">
            <a:extLst>
              <a:ext uri="{FF2B5EF4-FFF2-40B4-BE49-F238E27FC236}">
                <a16:creationId xmlns:a16="http://schemas.microsoft.com/office/drawing/2014/main" id="{8D2AB7DF-F316-31F5-6EE1-550ED4429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70" y="1890284"/>
            <a:ext cx="4153537" cy="415353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17" name="圖片 16" descr="一張含有 植物 的圖片&#10;&#10;自動產生的描述">
            <a:extLst>
              <a:ext uri="{FF2B5EF4-FFF2-40B4-BE49-F238E27FC236}">
                <a16:creationId xmlns:a16="http://schemas.microsoft.com/office/drawing/2014/main" id="{2C39DF0A-C127-39A6-8FA3-8861CDF02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360"/>
            <a:ext cx="4153536" cy="415353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3B21DAF0-C069-A369-90B8-801622B54D18}"/>
              </a:ext>
            </a:extLst>
          </p:cNvPr>
          <p:cNvSpPr/>
          <p:nvPr/>
        </p:nvSpPr>
        <p:spPr>
          <a:xfrm>
            <a:off x="5706240" y="3366093"/>
            <a:ext cx="989814" cy="57503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02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3337560" cy="1325563"/>
          </a:xfrm>
        </p:spPr>
        <p:txBody>
          <a:bodyPr>
            <a:normAutofit/>
          </a:bodyPr>
          <a:lstStyle/>
          <a:p>
            <a:r>
              <a:rPr lang="en-US" dirty="0"/>
              <a:t>1 hours 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F304063-B65E-FB9F-005E-292C3C0C4C9E}"/>
              </a:ext>
            </a:extLst>
          </p:cNvPr>
          <p:cNvSpPr txBox="1">
            <a:spLocks/>
          </p:cNvSpPr>
          <p:nvPr/>
        </p:nvSpPr>
        <p:spPr>
          <a:xfrm>
            <a:off x="391160" y="3481757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0.91</a:t>
            </a:r>
          </a:p>
          <a:p>
            <a:r>
              <a:rPr lang="en-US" dirty="0"/>
              <a:t>Validation : 0.93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CB5E0C7-F425-2101-F0FF-B66C8F02C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390" y="0"/>
            <a:ext cx="7412610" cy="687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8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1D43D7-B853-2D45-716A-3E286490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6816"/>
            <a:ext cx="10515600" cy="1325563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61BA1B3-E3A5-768A-D49F-28FBF5A1D0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558133"/>
              </p:ext>
            </p:extLst>
          </p:nvPr>
        </p:nvGraphicFramePr>
        <p:xfrm>
          <a:off x="109980" y="996066"/>
          <a:ext cx="11972040" cy="5047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747">
                  <a:extLst>
                    <a:ext uri="{9D8B030D-6E8A-4147-A177-3AD203B41FA5}">
                      <a16:colId xmlns:a16="http://schemas.microsoft.com/office/drawing/2014/main" val="170973375"/>
                    </a:ext>
                  </a:extLst>
                </a:gridCol>
                <a:gridCol w="2218933">
                  <a:extLst>
                    <a:ext uri="{9D8B030D-6E8A-4147-A177-3AD203B41FA5}">
                      <a16:colId xmlns:a16="http://schemas.microsoft.com/office/drawing/2014/main" val="3075511772"/>
                    </a:ext>
                  </a:extLst>
                </a:gridCol>
                <a:gridCol w="1995340">
                  <a:extLst>
                    <a:ext uri="{9D8B030D-6E8A-4147-A177-3AD203B41FA5}">
                      <a16:colId xmlns:a16="http://schemas.microsoft.com/office/drawing/2014/main" val="3609393873"/>
                    </a:ext>
                  </a:extLst>
                </a:gridCol>
                <a:gridCol w="1995340">
                  <a:extLst>
                    <a:ext uri="{9D8B030D-6E8A-4147-A177-3AD203B41FA5}">
                      <a16:colId xmlns:a16="http://schemas.microsoft.com/office/drawing/2014/main" val="559296730"/>
                    </a:ext>
                  </a:extLst>
                </a:gridCol>
                <a:gridCol w="1995340">
                  <a:extLst>
                    <a:ext uri="{9D8B030D-6E8A-4147-A177-3AD203B41FA5}">
                      <a16:colId xmlns:a16="http://schemas.microsoft.com/office/drawing/2014/main" val="477519046"/>
                    </a:ext>
                  </a:extLst>
                </a:gridCol>
                <a:gridCol w="1995340">
                  <a:extLst>
                    <a:ext uri="{9D8B030D-6E8A-4147-A177-3AD203B41FA5}">
                      <a16:colId xmlns:a16="http://schemas.microsoft.com/office/drawing/2014/main" val="4026887374"/>
                    </a:ext>
                  </a:extLst>
                </a:gridCol>
              </a:tblGrid>
              <a:tr h="8340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Method </a:t>
                      </a:r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1-1</a:t>
                      </a:r>
                    </a:p>
                    <a:p>
                      <a:pPr algn="ctr"/>
                      <a:r>
                        <a:rPr lang="en-US" sz="2800" dirty="0"/>
                        <a:t>(raw CNN)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  <a:p>
                      <a:pPr algn="ctr"/>
                      <a:r>
                        <a:rPr lang="en-US" sz="2800" dirty="0"/>
                        <a:t>(</a:t>
                      </a:r>
                      <a:r>
                        <a:rPr lang="en-US" sz="2800" dirty="0" err="1"/>
                        <a:t>Resam</a:t>
                      </a:r>
                      <a:r>
                        <a:rPr lang="en-US" sz="2800" dirty="0"/>
                        <a:t>+</a:t>
                      </a:r>
                    </a:p>
                    <a:p>
                      <a:pPr algn="ctr"/>
                      <a:r>
                        <a:rPr lang="en-US" sz="2800" dirty="0"/>
                        <a:t>Transfer)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  <a:p>
                      <a:pPr algn="ctr"/>
                      <a:r>
                        <a:rPr lang="en-US" sz="2800" dirty="0"/>
                        <a:t>(green)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</a:t>
                      </a:r>
                    </a:p>
                    <a:p>
                      <a:pPr algn="ctr"/>
                      <a:r>
                        <a:rPr lang="en-US" altLang="zh-TW" sz="2800" dirty="0"/>
                        <a:t>(2+1)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dirty="0"/>
                        <a:t>(</a:t>
                      </a:r>
                      <a:r>
                        <a:rPr lang="en-US" sz="2800" dirty="0"/>
                        <a:t>grey</a:t>
                      </a:r>
                      <a:r>
                        <a:rPr lang="en-US" altLang="zh-TW" sz="2800" dirty="0"/>
                        <a:t>)</a:t>
                      </a:r>
                      <a:endParaRPr lang="en-US" sz="2800" dirty="0"/>
                    </a:p>
                    <a:p>
                      <a:pPr algn="ctr"/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339201"/>
                  </a:ext>
                </a:extLst>
              </a:tr>
              <a:tr h="9202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59491"/>
                  </a:ext>
                </a:extLst>
              </a:tr>
              <a:tr h="86588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11138"/>
                  </a:ext>
                </a:extLst>
              </a:tr>
              <a:tr h="86588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0.7</a:t>
                      </a:r>
                      <a:r>
                        <a:rPr lang="en-US" altLang="zh-TW" sz="2800"/>
                        <a:t>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312163"/>
                  </a:ext>
                </a:extLst>
              </a:tr>
              <a:tr h="9202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Run time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 hours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88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267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DE146-A07C-74C2-DAAA-42977344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F1-score</a:t>
            </a:r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C59573B9-B07C-0239-57E9-D06078A07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1690688"/>
            <a:ext cx="9915525" cy="250507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5C4E62-2C94-B9A1-42AC-AAF58A613FDE}"/>
              </a:ext>
            </a:extLst>
          </p:cNvPr>
          <p:cNvSpPr txBox="1"/>
          <p:nvPr/>
        </p:nvSpPr>
        <p:spPr>
          <a:xfrm>
            <a:off x="2592512" y="4705565"/>
            <a:ext cx="7229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Accuracy = 47700/(47700+398) = 99.2% !!</a:t>
            </a:r>
          </a:p>
        </p:txBody>
      </p:sp>
    </p:spTree>
    <p:extLst>
      <p:ext uri="{BB962C8B-B14F-4D97-AF65-F5344CB8AC3E}">
        <p14:creationId xmlns:p14="http://schemas.microsoft.com/office/powerpoint/2010/main" val="96852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Method 1 : </a:t>
            </a:r>
            <a:br>
              <a:rPr lang="en-US" dirty="0"/>
            </a:br>
            <a:r>
              <a:rPr lang="en-US" b="0" i="0" u="none" strike="noStrike" dirty="0">
                <a:effectLst/>
                <a:latin typeface="soh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Kumar Shridhar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2644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A8A48-C8CE-0DD2-8106-54C76FBD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72"/>
            <a:ext cx="10515600" cy="1325563"/>
          </a:xfrm>
        </p:spPr>
        <p:txBody>
          <a:bodyPr/>
          <a:lstStyle/>
          <a:p>
            <a:r>
              <a:rPr lang="en-US" dirty="0"/>
              <a:t>To avoid : Use F1-score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61F6DC6-2267-B67B-D660-C86E44D89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132" y="1356049"/>
            <a:ext cx="9912955" cy="250567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62B6B1D-3B83-25C1-8E8A-7BB3D9F589EE}"/>
              </a:ext>
            </a:extLst>
          </p:cNvPr>
          <p:cNvSpPr/>
          <p:nvPr/>
        </p:nvSpPr>
        <p:spPr>
          <a:xfrm>
            <a:off x="5316717" y="2425447"/>
            <a:ext cx="4590854" cy="109350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09C7A3-19ED-D37A-FAA3-26879B556343}"/>
              </a:ext>
            </a:extLst>
          </p:cNvPr>
          <p:cNvSpPr txBox="1"/>
          <p:nvPr/>
        </p:nvSpPr>
        <p:spPr>
          <a:xfrm>
            <a:off x="5191419" y="2450779"/>
            <a:ext cx="160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TP(</a:t>
            </a:r>
            <a:r>
              <a:rPr lang="zh-TW" altLang="en-US" sz="2400" dirty="0">
                <a:solidFill>
                  <a:schemeClr val="bg1"/>
                </a:solidFill>
              </a:rPr>
              <a:t>真陽性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CF3BEB-0544-EA4C-868A-C41B82BC27BA}"/>
              </a:ext>
            </a:extLst>
          </p:cNvPr>
          <p:cNvSpPr txBox="1"/>
          <p:nvPr/>
        </p:nvSpPr>
        <p:spPr>
          <a:xfrm>
            <a:off x="8431096" y="2450779"/>
            <a:ext cx="1957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FP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zh-TW" altLang="en-US" sz="2400" dirty="0">
                <a:solidFill>
                  <a:schemeClr val="bg1"/>
                </a:solidFill>
              </a:rPr>
              <a:t>真陽性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856419B-90DF-F97D-C8F9-EE0DF1D202A6}"/>
              </a:ext>
            </a:extLst>
          </p:cNvPr>
          <p:cNvSpPr txBox="1"/>
          <p:nvPr/>
        </p:nvSpPr>
        <p:spPr>
          <a:xfrm>
            <a:off x="5191419" y="3064844"/>
            <a:ext cx="2067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FN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zh-TW" altLang="en-US" sz="2400" dirty="0">
                <a:solidFill>
                  <a:schemeClr val="bg1"/>
                </a:solidFill>
              </a:rPr>
              <a:t>真陽性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199B8BA-CCC8-C4D3-B496-0AFAD9BD5AC7}"/>
              </a:ext>
            </a:extLst>
          </p:cNvPr>
          <p:cNvSpPr txBox="1"/>
          <p:nvPr/>
        </p:nvSpPr>
        <p:spPr>
          <a:xfrm>
            <a:off x="8431097" y="3064844"/>
            <a:ext cx="168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</a:t>
            </a:r>
            <a:r>
              <a:rPr lang="en-US" altLang="zh-TW" sz="2400" dirty="0">
                <a:solidFill>
                  <a:schemeClr val="bg1"/>
                </a:solidFill>
              </a:rPr>
              <a:t>N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zh-TW" altLang="en-US" sz="2400" dirty="0">
                <a:solidFill>
                  <a:schemeClr val="bg1"/>
                </a:solidFill>
              </a:rPr>
              <a:t>真陽性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14485C8-8419-2CA4-D711-1995DDF0F7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940"/>
          <a:stretch/>
        </p:blipFill>
        <p:spPr>
          <a:xfrm>
            <a:off x="3752775" y="3895841"/>
            <a:ext cx="4271667" cy="287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5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0FDB54-8090-F191-4AAC-09D6C86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Matrix: Method 1-1 (raw CNN)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D740F8B-650E-1456-3C95-548378C78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302" y="643466"/>
            <a:ext cx="610272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18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0FDB54-8090-F191-4AAC-09D6C86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57" y="2066657"/>
            <a:ext cx="28575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Matrix: Method 1 (</a:t>
            </a:r>
            <a:r>
              <a:rPr lang="en-US" sz="2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resam+transfer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2B6517-27B9-FFCA-4931-F3F7DE9F0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650" y="643466"/>
            <a:ext cx="60040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2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0FDB54-8090-F191-4AAC-09D6C86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857" y="2066657"/>
            <a:ext cx="28575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Matrix: Method </a:t>
            </a:r>
            <a:r>
              <a:rPr lang="en-US" altLang="zh-TW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(green)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B2B6517-27B9-FFCA-4931-F3F7DE9F0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5650" y="643466"/>
            <a:ext cx="6004031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69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0FDB54-8090-F191-4AAC-09D6C86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Matrix: 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 </a:t>
            </a:r>
            <a:r>
              <a:rPr lang="en-US" altLang="zh-TW" sz="3600" dirty="0">
                <a:solidFill>
                  <a:srgbClr val="FFFFFF"/>
                </a:solidFill>
              </a:rPr>
              <a:t>3</a:t>
            </a: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TW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2+1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A81B345-7DAA-601B-C512-E14E15897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302" y="643466"/>
            <a:ext cx="6102728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028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D0FDB54-8090-F191-4AAC-09D6C86C1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Confusion Matrix: Method 4 (grey)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D020406-E27C-E18D-41C6-343C3BB99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303" y="643466"/>
            <a:ext cx="610272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46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F0359-DCA4-642E-6F48-8BC3E05D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Black-grass vs Loose Silly-bent </a:t>
            </a:r>
            <a:endParaRPr lang="en-US" dirty="0"/>
          </a:p>
        </p:txBody>
      </p:sp>
      <p:pic>
        <p:nvPicPr>
          <p:cNvPr id="5" name="內容版面配置區 4" descr="一張含有 植物 的圖片&#10;&#10;自動產生的描述">
            <a:extLst>
              <a:ext uri="{FF2B5EF4-FFF2-40B4-BE49-F238E27FC236}">
                <a16:creationId xmlns:a16="http://schemas.microsoft.com/office/drawing/2014/main" id="{54653609-D16E-C559-9568-910A5BDD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43" y="1885260"/>
            <a:ext cx="435133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圖片 8" descr="一張含有 植物, 細枝條 的圖片&#10;&#10;自動產生的描述">
            <a:extLst>
              <a:ext uri="{FF2B5EF4-FFF2-40B4-BE49-F238E27FC236}">
                <a16:creationId xmlns:a16="http://schemas.microsoft.com/office/drawing/2014/main" id="{788BE9A0-3998-F7AB-6939-6189E121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42" y="1885259"/>
            <a:ext cx="4255373" cy="435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88056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7036A-991D-7A12-708D-15A18BCB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-apple-system"/>
              </a:rPr>
              <a:t>Conclusion and Remarks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41B97B-B717-D465-1271-072CD0815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遷移學習的預訓練模型怎麼挑 </a:t>
            </a:r>
            <a:r>
              <a:rPr lang="en-US" altLang="zh-TW" dirty="0"/>
              <a:t>?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lvl="1"/>
            <a:r>
              <a:rPr lang="zh-TW" altLang="en-US" dirty="0">
                <a:latin typeface="source-serif-pro"/>
              </a:rPr>
              <a:t>檢</a:t>
            </a:r>
            <a:r>
              <a:rPr lang="zh-TW" altLang="en-US" b="0" i="0" dirty="0">
                <a:effectLst/>
                <a:latin typeface="source-serif-pro"/>
              </a:rPr>
              <a:t>查這個預訓練模型是用什麼訓練集訓練的，如果與問題的訓練及相似的話，就可以選擇。</a:t>
            </a:r>
            <a:endParaRPr lang="en-US" altLang="zh-TW" b="0" i="0" dirty="0">
              <a:effectLst/>
              <a:latin typeface="source-serif-pro"/>
            </a:endParaRPr>
          </a:p>
          <a:p>
            <a:pPr lvl="1"/>
            <a:endParaRPr lang="en-US" altLang="zh-TW" b="0" i="0" dirty="0">
              <a:effectLst/>
              <a:latin typeface="source-serif-pro"/>
            </a:endParaRPr>
          </a:p>
          <a:p>
            <a:pPr lvl="1"/>
            <a:r>
              <a:rPr lang="en-US" altLang="zh-TW" dirty="0">
                <a:latin typeface="source-serif-pro"/>
              </a:rPr>
              <a:t>Mean Silhouette Coefficient : </a:t>
            </a:r>
            <a:r>
              <a:rPr lang="zh-TW" altLang="en-US" dirty="0">
                <a:latin typeface="source-serif-pro"/>
              </a:rPr>
              <a:t>使用平均輪廓係數計算編碼對目標數據的聚類程度，選擇產生最高輪廓係數的源模型作為遷移學習的源模型。</a:t>
            </a:r>
            <a:endParaRPr lang="en-US" altLang="zh-TW" dirty="0">
              <a:latin typeface="source-serif-pro"/>
            </a:endParaRPr>
          </a:p>
          <a:p>
            <a:pPr marL="457200" lvl="1" indent="0">
              <a:buNone/>
            </a:pPr>
            <a:endParaRPr lang="en-US" altLang="zh-TW" dirty="0">
              <a:latin typeface="source-serif-pro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先綠化再做過取樣 與 先做過取樣再做綠化 有差別嗎</a:t>
            </a:r>
            <a:r>
              <a:rPr lang="en-US" altLang="zh-TW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lvl="1"/>
            <a:r>
              <a:rPr lang="zh-TW" altLang="en-US" dirty="0"/>
              <a:t>有差別。因為先做綠化代表樣本之間的距離被改變了。</a:t>
            </a:r>
            <a:endParaRPr lang="en-US" altLang="zh-TW" dirty="0"/>
          </a:p>
          <a:p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05D3C2-9A95-920B-DA95-09A64BC6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709" y="4376791"/>
            <a:ext cx="2429824" cy="23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305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0C2DA-5B4B-D12F-3F21-370143228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  <a:latin typeface="-apple-system"/>
              </a:rPr>
              <a:t>Conclusion and Remarks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505E3-12A5-C685-57E6-0FA74AA45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zh-TW" altLang="en-US" dirty="0"/>
              <a:t>為什麼</a:t>
            </a:r>
            <a:r>
              <a:rPr lang="en-US" altLang="zh-TW" dirty="0"/>
              <a:t>improvement</a:t>
            </a:r>
            <a:r>
              <a:rPr lang="zh-TW" altLang="en-US" dirty="0"/>
              <a:t>沒有</a:t>
            </a:r>
            <a:r>
              <a:rPr lang="en-US" altLang="zh-TW" dirty="0"/>
              <a:t>improve</a:t>
            </a:r>
            <a:r>
              <a:rPr lang="zh-TW" altLang="en-US" dirty="0"/>
              <a:t>結果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可能</a:t>
            </a:r>
            <a:r>
              <a:rPr lang="en-US" altLang="zh-TW" dirty="0" err="1"/>
              <a:t>MobileNet</a:t>
            </a:r>
            <a:r>
              <a:rPr lang="zh-TW" altLang="en-US" dirty="0"/>
              <a:t>的參數還是太少了，雖然有鬆開幾層，把可訓練參數增加到一百萬，但比起 </a:t>
            </a:r>
            <a:r>
              <a:rPr lang="en-US" altLang="zh-TW" dirty="0"/>
              <a:t>Raw CNN</a:t>
            </a:r>
            <a:r>
              <a:rPr lang="zh-TW" altLang="en-US" dirty="0"/>
              <a:t> 有兩百萬個可訓練參數還是有差</a:t>
            </a:r>
            <a:endParaRPr lang="en-US" altLang="zh-TW" dirty="0"/>
          </a:p>
          <a:p>
            <a:pPr marL="971550" lvl="1" indent="-514350">
              <a:buFont typeface="+mj-lt"/>
              <a:buAutoNum type="arabicPeriod" startAt="3"/>
            </a:pPr>
            <a:endParaRPr lang="en-US" altLang="zh-TW" dirty="0"/>
          </a:p>
          <a:p>
            <a:pPr marL="514350" indent="-514350">
              <a:buFont typeface="+mj-lt"/>
              <a:buAutoNum type="arabicPeriod" startAt="3"/>
            </a:pPr>
            <a:r>
              <a:rPr lang="zh-TW" altLang="en-US" dirty="0"/>
              <a:t>為什麼</a:t>
            </a:r>
            <a:r>
              <a:rPr lang="en-US" altLang="zh-TW" dirty="0" err="1"/>
              <a:t>ReLU</a:t>
            </a:r>
            <a:r>
              <a:rPr lang="zh-TW" altLang="en-US" dirty="0"/>
              <a:t>比</a:t>
            </a:r>
            <a:r>
              <a:rPr lang="en-US" altLang="zh-TW" dirty="0"/>
              <a:t>Sigmoid</a:t>
            </a:r>
            <a:r>
              <a:rPr lang="zh-TW" altLang="en-US" dirty="0"/>
              <a:t>好</a:t>
            </a:r>
            <a:r>
              <a:rPr lang="en-US" altLang="zh-TW" dirty="0"/>
              <a:t>?</a:t>
            </a:r>
          </a:p>
          <a:p>
            <a:pPr lvl="1"/>
            <a:r>
              <a:rPr lang="zh-TW" altLang="en-US" dirty="0"/>
              <a:t>因為</a:t>
            </a:r>
            <a:r>
              <a:rPr lang="en-US" altLang="zh-TW" dirty="0" err="1"/>
              <a:t>ReLU</a:t>
            </a:r>
            <a:r>
              <a:rPr lang="zh-TW" altLang="en-US" dirty="0"/>
              <a:t>的計算很簡單，程式碼只需要一行 </a:t>
            </a:r>
            <a:r>
              <a:rPr lang="en-US" altLang="zh-TW" dirty="0"/>
              <a:t>‘If’ </a:t>
            </a:r>
            <a:r>
              <a:rPr lang="zh-TW" altLang="en-US" dirty="0"/>
              <a:t>判斷式就可以完成了。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4191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A51886-B65A-8978-EE77-91690A88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87" y="1825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  <a:r>
              <a:rPr lang="en-US" altLang="zh-TW" dirty="0"/>
              <a:t>-1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DE334C-C70A-E017-536C-89A892C76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2148"/>
            <a:ext cx="10515600" cy="4894815"/>
          </a:xfrm>
        </p:spPr>
        <p:txBody>
          <a:bodyPr>
            <a:noAutofit/>
          </a:bodyPr>
          <a:lstStyle/>
          <a:p>
            <a:r>
              <a:rPr lang="en-US" sz="1800" b="0" i="0" u="sng" dirty="0">
                <a:effectLst/>
                <a:latin typeface="-apple-system"/>
              </a:rPr>
              <a:t>https://arxiv.org/pdf/1608.03983.pdf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http://www.datakit.cn/blog/2017/02/05/t_sne_full.html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https://serokell.io/blog/introduction-to-convolutional-neural-networks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https://stanford.edu/~shervine/teaching/cs-230/cheatsheet-convolutional-neural-networks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https://towardsdatascience.com/activation-functions-neural-networks-1cbd9f8d91d6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https://towardsdatascience.com/gentle-dive-into-math-behind-convolutional-neural-networks-79a07dd44cf9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https://towardsdatascience.com/upsampling-with-smote-for-classification-projects-e91d7c44e4bf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https://medium.com/%E6%95%B8%E5%AD%B8-%E4%BA%BA%E5%B7%A5%E6%99%BA%E6%85%A7%E8%88%87%E8%9F%92%E8%9B%87/smote-enn-%E8%A7%A3%E6%B1%BA%E6%95%B8%E6%93%9A%E4%B8%8D%E5%B9%B3%E8%A1%A1%E5%BB%BA%E6%A8%A1%E7%9A%84%E6%8E%A1%E6%A8%A3%E6%96%B9%E6%B3%95-cdb6324b711e</a:t>
            </a:r>
          </a:p>
          <a:p>
            <a:r>
              <a:rPr lang="en-US" sz="1800" b="0" i="0" u="sng" dirty="0">
                <a:effectLst/>
                <a:latin typeface="-apple-system"/>
              </a:rPr>
              <a:t>https://amielmeiseles.medium.com/how-to-choose-the-best-source-model-for-transfer-learning-41d5c91c1338</a:t>
            </a:r>
          </a:p>
        </p:txBody>
      </p:sp>
    </p:spTree>
    <p:extLst>
      <p:ext uri="{BB962C8B-B14F-4D97-AF65-F5344CB8AC3E}">
        <p14:creationId xmlns:p14="http://schemas.microsoft.com/office/powerpoint/2010/main" val="119425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Step 1 :</a:t>
            </a:r>
            <a:br>
              <a:rPr lang="en-US" dirty="0"/>
            </a:br>
            <a:r>
              <a:rPr lang="en-US" dirty="0"/>
              <a:t>Analysis the Dataset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103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0534-D4B4-B24D-3EDF-0F15A00F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r>
              <a:rPr lang="en-US" altLang="zh-TW" dirty="0"/>
              <a:t>-2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0C0647-417E-C84D-4A28-AA0444A6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b="0" i="0" u="sng" dirty="0">
                <a:effectLst/>
                <a:latin typeface="-apple-system"/>
              </a:rPr>
              <a:t>https://chtseng.wordpress.com/2018/01/19/kaggle-%E7%99%BC%E8%8A%BD%E6%A4%8D%E7%89%A9%E5%88%86%E9%A1%9E/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https://www.youtube.com/watch?v=ZCdbc9Ta1Ks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https://www.youtube.com/watch?v=NWONeJKn6kc&amp;t=176s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https://ml001.netlify.app/pages/syllabus.html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https://learn.udacity.com/courses/ud187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https://medium.com/analytics-vidhya/image-augmentation-9b7be3972e27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https://medium.com/neuralspace/kaggle-1-winning-approach-for-image-classification-challenge-9c1188157a86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https://cloud.tencent.com/developer/article/1950152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https://blog.csdn.net/playezio/article/details/80449568</a:t>
            </a:r>
          </a:p>
          <a:p>
            <a:r>
              <a:rPr lang="en-US" sz="2800" b="0" i="0" u="sng" dirty="0">
                <a:effectLst/>
                <a:latin typeface="-apple-system"/>
              </a:rPr>
              <a:t>https://medium.com/neuralspace/kaggle-1-winning-approach-for-image-classification-challenge-9c1188157a86</a:t>
            </a:r>
            <a:endParaRPr lang="en-US" sz="2800" b="0" i="0" u="none" strike="noStrike" dirty="0"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61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/>
          </a:bodyPr>
          <a:lstStyle/>
          <a:p>
            <a:r>
              <a:rPr lang="en-US" dirty="0"/>
              <a:t>Method </a:t>
            </a:r>
            <a:r>
              <a:rPr lang="en-US" altLang="zh-TW" dirty="0"/>
              <a:t>5</a:t>
            </a:r>
            <a:r>
              <a:rPr lang="en-US" dirty="0"/>
              <a:t> : </a:t>
            </a:r>
            <a:br>
              <a:rPr lang="en-US" dirty="0"/>
            </a:br>
            <a:r>
              <a:rPr lang="en-US" altLang="zh-TW" dirty="0"/>
              <a:t>CNNs + SVM</a:t>
            </a:r>
            <a:endParaRPr lang="en-US" sz="5300" dirty="0">
              <a:solidFill>
                <a:schemeClr val="tx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6459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D980D9-8BBE-0299-B0F4-3BB8880F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110EE4-9BF8-B32F-03C2-A10F0D09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15" y="1514650"/>
            <a:ext cx="9711770" cy="47430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32879030-4F41-8DC9-F249-F845E2DEC7A0}"/>
                  </a:ext>
                </a:extLst>
              </p14:cNvPr>
              <p14:cNvContentPartPr/>
              <p14:nvPr/>
            </p14:nvContentPartPr>
            <p14:xfrm>
              <a:off x="5307167" y="4233569"/>
              <a:ext cx="360" cy="3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32879030-4F41-8DC9-F249-F845E2DEC7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8167" y="422456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711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42D30-09C7-0EC2-547B-37462868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+ SVM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662D850-EE08-6BF1-7912-269F001F5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0" y="1805076"/>
            <a:ext cx="9425252" cy="4351338"/>
          </a:xfr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714EA0B-F63D-70C1-ED8F-004E74E89458}"/>
              </a:ext>
            </a:extLst>
          </p:cNvPr>
          <p:cNvGrpSpPr/>
          <p:nvPr/>
        </p:nvGrpSpPr>
        <p:grpSpPr>
          <a:xfrm>
            <a:off x="8774082" y="3379923"/>
            <a:ext cx="436680" cy="504000"/>
            <a:chOff x="8774082" y="3379923"/>
            <a:chExt cx="43668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1AF0C25F-256C-AC21-06D1-E79243C4483A}"/>
                    </a:ext>
                  </a:extLst>
                </p14:cNvPr>
                <p14:cNvContentPartPr/>
                <p14:nvPr/>
              </p14:nvContentPartPr>
              <p14:xfrm>
                <a:off x="8774082" y="3425643"/>
                <a:ext cx="387360" cy="45828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1AF0C25F-256C-AC21-06D1-E79243C4483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65082" y="3416643"/>
                  <a:ext cx="405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731759AC-0665-4493-372B-FD96FC036D6F}"/>
                    </a:ext>
                  </a:extLst>
                </p14:cNvPr>
                <p14:cNvContentPartPr/>
                <p14:nvPr/>
              </p14:nvContentPartPr>
              <p14:xfrm>
                <a:off x="8969202" y="3379923"/>
                <a:ext cx="241560" cy="33084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731759AC-0665-4493-372B-FD96FC036D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60202" y="3371283"/>
                  <a:ext cx="25920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99CA14CC-4E48-4917-6850-319220B4FC25}"/>
              </a:ext>
            </a:extLst>
          </p:cNvPr>
          <p:cNvGrpSpPr/>
          <p:nvPr/>
        </p:nvGrpSpPr>
        <p:grpSpPr>
          <a:xfrm>
            <a:off x="8896482" y="2527083"/>
            <a:ext cx="1235880" cy="562320"/>
            <a:chOff x="8896482" y="2527083"/>
            <a:chExt cx="1235880" cy="56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筆跡 7">
                  <a:extLst>
                    <a:ext uri="{FF2B5EF4-FFF2-40B4-BE49-F238E27FC236}">
                      <a16:creationId xmlns:a16="http://schemas.microsoft.com/office/drawing/2014/main" id="{F0A252C5-0ECE-F00E-50F1-CB10A43FD520}"/>
                    </a:ext>
                  </a:extLst>
                </p14:cNvPr>
                <p14:cNvContentPartPr/>
                <p14:nvPr/>
              </p14:nvContentPartPr>
              <p14:xfrm>
                <a:off x="8896482" y="2619603"/>
                <a:ext cx="402840" cy="469800"/>
              </p14:xfrm>
            </p:contentPart>
          </mc:Choice>
          <mc:Fallback xmlns="">
            <p:pic>
              <p:nvPicPr>
                <p:cNvPr id="8" name="筆跡 7">
                  <a:extLst>
                    <a:ext uri="{FF2B5EF4-FFF2-40B4-BE49-F238E27FC236}">
                      <a16:creationId xmlns:a16="http://schemas.microsoft.com/office/drawing/2014/main" id="{F0A252C5-0ECE-F00E-50F1-CB10A43FD5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87842" y="2610603"/>
                  <a:ext cx="4204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C9F8BCE8-F940-0963-C630-2820FFB7476D}"/>
                    </a:ext>
                  </a:extLst>
                </p14:cNvPr>
                <p14:cNvContentPartPr/>
                <p14:nvPr/>
              </p14:nvContentPartPr>
              <p14:xfrm>
                <a:off x="9441522" y="2527083"/>
                <a:ext cx="187560" cy="44604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C9F8BCE8-F940-0963-C630-2820FFB7476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32522" y="2518083"/>
                  <a:ext cx="2052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18036111-5711-3A1A-9E89-60D9E647386E}"/>
                    </a:ext>
                  </a:extLst>
                </p14:cNvPr>
                <p14:cNvContentPartPr/>
                <p14:nvPr/>
              </p14:nvContentPartPr>
              <p14:xfrm>
                <a:off x="9790722" y="2568123"/>
                <a:ext cx="42120" cy="40428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18036111-5711-3A1A-9E89-60D9E64738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81722" y="2559483"/>
                  <a:ext cx="597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ACE6D900-DBAA-DC21-4C1B-316452A9F174}"/>
                    </a:ext>
                  </a:extLst>
                </p14:cNvPr>
                <p14:cNvContentPartPr/>
                <p14:nvPr/>
              </p14:nvContentPartPr>
              <p14:xfrm>
                <a:off x="9821682" y="2610963"/>
                <a:ext cx="310680" cy="45216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ACE6D900-DBAA-DC21-4C1B-316452A9F1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813042" y="2601963"/>
                  <a:ext cx="328320" cy="46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6516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77A37-229D-4669-C814-6A5E2A4D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385445"/>
            <a:ext cx="3337560" cy="1325563"/>
          </a:xfrm>
        </p:spPr>
        <p:txBody>
          <a:bodyPr>
            <a:normAutofit/>
          </a:bodyPr>
          <a:lstStyle/>
          <a:p>
            <a:r>
              <a:rPr lang="en-US" dirty="0"/>
              <a:t>1 hours </a:t>
            </a: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8F304063-B65E-FB9F-005E-292C3C0C4C9E}"/>
              </a:ext>
            </a:extLst>
          </p:cNvPr>
          <p:cNvSpPr txBox="1">
            <a:spLocks/>
          </p:cNvSpPr>
          <p:nvPr/>
        </p:nvSpPr>
        <p:spPr>
          <a:xfrm>
            <a:off x="391160" y="3481757"/>
            <a:ext cx="40487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 acc : 0.91</a:t>
            </a:r>
          </a:p>
          <a:p>
            <a:r>
              <a:rPr lang="en-US" dirty="0"/>
              <a:t>Validation : 0.9</a:t>
            </a:r>
          </a:p>
          <a:p>
            <a:r>
              <a:rPr lang="en-US" dirty="0"/>
              <a:t>F1-score : 0.9 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B4A0A5-E353-C9DB-7ADB-99CC44E9F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237" y="0"/>
            <a:ext cx="6767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2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22C8266E-D412-C793-C586-98E00F7C4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0526" y="110985"/>
            <a:ext cx="7270885" cy="66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16944B-46CA-3502-D6D4-8AC879827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Total Number</a:t>
            </a:r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706AB63C-2816-14DD-D773-4B51C2517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81" y="1917995"/>
            <a:ext cx="5023184" cy="377020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D5B039A8-9ED9-F03C-C124-A3862C743D71}"/>
                  </a:ext>
                </a:extLst>
              </p14:cNvPr>
              <p14:cNvContentPartPr/>
              <p14:nvPr/>
            </p14:nvContentPartPr>
            <p14:xfrm>
              <a:off x="1031291" y="5236551"/>
              <a:ext cx="1205640" cy="67896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D5B039A8-9ED9-F03C-C124-A3862C743D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291" y="5227551"/>
                <a:ext cx="1223280" cy="696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A561685C-AF82-24F0-F178-8BFD56B8E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731" y="1690688"/>
            <a:ext cx="5752139" cy="423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92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56EAE4-6395-40FB-7990-886C8917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Train_validation_split</a:t>
            </a:r>
            <a:endParaRPr 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E2951279-5616-4BF8-E058-B88E08E63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822060"/>
            <a:ext cx="5755202" cy="1762518"/>
          </a:xfr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F5493C9-2FD5-E68C-138A-03A352513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5"/>
          <a:stretch/>
        </p:blipFill>
        <p:spPr>
          <a:xfrm>
            <a:off x="6864408" y="970961"/>
            <a:ext cx="4758632" cy="5324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筆跡 3">
                <a:extLst>
                  <a:ext uri="{FF2B5EF4-FFF2-40B4-BE49-F238E27FC236}">
                    <a16:creationId xmlns:a16="http://schemas.microsoft.com/office/drawing/2014/main" id="{FC029631-41D4-2774-EF13-4FC09A1891BA}"/>
                  </a:ext>
                </a:extLst>
              </p14:cNvPr>
              <p14:cNvContentPartPr/>
              <p14:nvPr/>
            </p14:nvContentPartPr>
            <p14:xfrm>
              <a:off x="7280577" y="892409"/>
              <a:ext cx="1110600" cy="451800"/>
            </p14:xfrm>
          </p:contentPart>
        </mc:Choice>
        <mc:Fallback xmlns="">
          <p:pic>
            <p:nvPicPr>
              <p:cNvPr id="4" name="筆跡 3">
                <a:extLst>
                  <a:ext uri="{FF2B5EF4-FFF2-40B4-BE49-F238E27FC236}">
                    <a16:creationId xmlns:a16="http://schemas.microsoft.com/office/drawing/2014/main" id="{FC029631-41D4-2774-EF13-4FC09A1891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1577" y="883409"/>
                <a:ext cx="1128240" cy="46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群組 12">
            <a:extLst>
              <a:ext uri="{FF2B5EF4-FFF2-40B4-BE49-F238E27FC236}">
                <a16:creationId xmlns:a16="http://schemas.microsoft.com/office/drawing/2014/main" id="{BECAD7C7-E011-49F4-D263-E61AA27F6303}"/>
              </a:ext>
            </a:extLst>
          </p:cNvPr>
          <p:cNvGrpSpPr/>
          <p:nvPr/>
        </p:nvGrpSpPr>
        <p:grpSpPr>
          <a:xfrm>
            <a:off x="7098417" y="1341329"/>
            <a:ext cx="360000" cy="2171880"/>
            <a:chOff x="7098417" y="1341329"/>
            <a:chExt cx="360000" cy="21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10ABC0A9-5FF3-A1C9-D30E-E61D26016405}"/>
                    </a:ext>
                  </a:extLst>
                </p14:cNvPr>
                <p14:cNvContentPartPr/>
                <p14:nvPr/>
              </p14:nvContentPartPr>
              <p14:xfrm>
                <a:off x="7134777" y="1341329"/>
                <a:ext cx="323640" cy="212796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10ABC0A9-5FF3-A1C9-D30E-E61D260164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125777" y="1332329"/>
                  <a:ext cx="341280" cy="21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BEB1582A-DBE6-248E-8E7F-62359C282C44}"/>
                    </a:ext>
                  </a:extLst>
                </p14:cNvPr>
                <p14:cNvContentPartPr/>
                <p14:nvPr/>
              </p14:nvContentPartPr>
              <p14:xfrm>
                <a:off x="7098417" y="3110369"/>
                <a:ext cx="276840" cy="40284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BEB1582A-DBE6-248E-8E7F-62359C282C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89405" y="3101369"/>
                  <a:ext cx="294503" cy="42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979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CB632-8890-B572-3162-3F9DDB95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674" y="1768407"/>
            <a:ext cx="1045265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:</a:t>
            </a:r>
            <a:br>
              <a:rPr lang="en-US" dirty="0"/>
            </a:br>
            <a:r>
              <a:rPr lang="en-US" i="0" dirty="0">
                <a:effectLst/>
                <a:latin typeface="source-serif-pro"/>
              </a:rPr>
              <a:t>Convolution Neural Network</a:t>
            </a:r>
            <a:br>
              <a:rPr lang="en-US" i="0" dirty="0">
                <a:effectLst/>
                <a:latin typeface="source-serif-pro"/>
              </a:rPr>
            </a:br>
            <a:r>
              <a:rPr lang="en-US" i="0" dirty="0">
                <a:effectLst/>
                <a:latin typeface="source-serif-pro"/>
              </a:rPr>
              <a:t>(CNN)</a:t>
            </a:r>
            <a:endParaRPr lang="en-US" sz="5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391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5419</TotalTime>
  <Words>966</Words>
  <Application>Microsoft Office PowerPoint</Application>
  <PresentationFormat>寬螢幕</PresentationFormat>
  <Paragraphs>156</Paragraphs>
  <Slides>65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3" baseType="lpstr">
      <vt:lpstr>-apple-system</vt:lpstr>
      <vt:lpstr>sohne</vt:lpstr>
      <vt:lpstr>source-serif-pro</vt:lpstr>
      <vt:lpstr>微軟正黑體</vt:lpstr>
      <vt:lpstr>Arial</vt:lpstr>
      <vt:lpstr>Calibri</vt:lpstr>
      <vt:lpstr>Calibri Light</vt:lpstr>
      <vt:lpstr>Office Theme</vt:lpstr>
      <vt:lpstr>The Problem: 如何從植物幼苗中分辨出雜草</vt:lpstr>
      <vt:lpstr>照片資料夾</vt:lpstr>
      <vt:lpstr>The Dataset: 12種植物的幼苗</vt:lpstr>
      <vt:lpstr>Survey and Preliminaries</vt:lpstr>
      <vt:lpstr>Method 1 :  Kumar Shridhar</vt:lpstr>
      <vt:lpstr>Step 1 : Analysis the Dataset</vt:lpstr>
      <vt:lpstr>The Total Number</vt:lpstr>
      <vt:lpstr>Train_validation_split</vt:lpstr>
      <vt:lpstr>Step 2 : Convolution Neural Network (CNN)</vt:lpstr>
      <vt:lpstr>PowerPoint 簡報</vt:lpstr>
      <vt:lpstr>What is CNN ?</vt:lpstr>
      <vt:lpstr>PowerPoint 簡報</vt:lpstr>
      <vt:lpstr>PowerPoint 簡報</vt:lpstr>
      <vt:lpstr>PowerPoint 簡報</vt:lpstr>
      <vt:lpstr>PowerPoint 簡報</vt:lpstr>
      <vt:lpstr>Solution : Padding</vt:lpstr>
      <vt:lpstr>Activation : ReLU</vt:lpstr>
      <vt:lpstr>PowerPoint 簡報</vt:lpstr>
      <vt:lpstr>Set Up the Model</vt:lpstr>
      <vt:lpstr>40 Minutes  of Training</vt:lpstr>
      <vt:lpstr>How to solve overfitting ?</vt:lpstr>
      <vt:lpstr>Step 3 : CNN with Augmentation</vt:lpstr>
      <vt:lpstr>Image Augmentation</vt:lpstr>
      <vt:lpstr>Image Augmentation on our Data</vt:lpstr>
      <vt:lpstr>Train Again !</vt:lpstr>
      <vt:lpstr>1 Hours  of Training</vt:lpstr>
      <vt:lpstr>Step 4 : Transfer Learning</vt:lpstr>
      <vt:lpstr>PowerPoint 簡報</vt:lpstr>
      <vt:lpstr>Step 4-1 : Loose Some Layers</vt:lpstr>
      <vt:lpstr>Step 5 : Balance the Data</vt:lpstr>
      <vt:lpstr>Recall the Bar Chart</vt:lpstr>
      <vt:lpstr>Over-sampling :  SMOTE  and  ADASYN</vt:lpstr>
      <vt:lpstr>What is SMOTE ?</vt:lpstr>
      <vt:lpstr>Resample this</vt:lpstr>
      <vt:lpstr>To this</vt:lpstr>
      <vt:lpstr>1 hours training</vt:lpstr>
      <vt:lpstr>Method 2 :  Filter Green</vt:lpstr>
      <vt:lpstr>Since the seedlings are all green,</vt:lpstr>
      <vt:lpstr>Make the non-green black</vt:lpstr>
      <vt:lpstr>1 hours </vt:lpstr>
      <vt:lpstr>Development of  Potential Improvement Skills</vt:lpstr>
      <vt:lpstr>Method 3 :  Method 2+1</vt:lpstr>
      <vt:lpstr>PowerPoint 簡報</vt:lpstr>
      <vt:lpstr>1 hours </vt:lpstr>
      <vt:lpstr>Method 4 :  Grayscale + Method 3</vt:lpstr>
      <vt:lpstr>More black is more 0 !</vt:lpstr>
      <vt:lpstr>1 hours </vt:lpstr>
      <vt:lpstr>Comparison</vt:lpstr>
      <vt:lpstr>What is F1-score</vt:lpstr>
      <vt:lpstr>To avoid : Use F1-score</vt:lpstr>
      <vt:lpstr>Confusion Matrix: Method 1-1 (raw CNN)</vt:lpstr>
      <vt:lpstr>Confusion Matrix: Method 1 (resam+transfer)</vt:lpstr>
      <vt:lpstr>Confusion Matrix: Method 2 (green)</vt:lpstr>
      <vt:lpstr>Confusion Matrix: Method 3 (2+1)</vt:lpstr>
      <vt:lpstr>Confusion Matrix: Method 4 (grey)</vt:lpstr>
      <vt:lpstr>Black-grass vs Loose Silly-bent </vt:lpstr>
      <vt:lpstr>Conclusion and Remarks</vt:lpstr>
      <vt:lpstr>Conclusion and Remarks</vt:lpstr>
      <vt:lpstr>References-1</vt:lpstr>
      <vt:lpstr>References-2</vt:lpstr>
      <vt:lpstr>Method 5 :  CNNs + SVM</vt:lpstr>
      <vt:lpstr>CNNs</vt:lpstr>
      <vt:lpstr>CNNs + SVM</vt:lpstr>
      <vt:lpstr>1 hours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Problem</dc:title>
  <dc:creator>時賓 陳</dc:creator>
  <cp:lastModifiedBy>時賓 陳</cp:lastModifiedBy>
  <cp:revision>27</cp:revision>
  <dcterms:created xsi:type="dcterms:W3CDTF">2022-12-23T13:38:09Z</dcterms:created>
  <dcterms:modified xsi:type="dcterms:W3CDTF">2023-01-02T14:56:27Z</dcterms:modified>
</cp:coreProperties>
</file>